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notesSlides/notesSlide21.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22.xml" ContentType="application/vnd.openxmlformats-officedocument.presentationml.notesSlide+xml"/>
  <Override PartName="/ppt/notesSlides/notesSlide4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9.xml" ContentType="application/vnd.openxmlformats-officedocument.presentationml.notesSlide+xml"/>
  <Override PartName="/ppt/notesSlides/notesSlide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xml" ContentType="application/vnd.openxmlformats-officedocument.presentationml.notesSlide+xml"/>
  <Override PartName="/ppt/notesSlides/notesSlide34.xml" ContentType="application/vnd.openxmlformats-officedocument.presentationml.notesSlide+xml"/>
  <Override PartName="/ppt/notesSlides/notesSlide3.xml" ContentType="application/vnd.openxmlformats-officedocument.presentationml.notesSlide+xml"/>
  <Override PartName="/ppt/notesSlides/notesSlide35.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36.xml" ContentType="application/vnd.openxmlformats-officedocument.presentationml.notesSlide+xml"/>
  <Override PartName="/ppt/notesSlides/notesSlide8.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32.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33.xml" ContentType="application/vnd.openxmlformats-officedocument.presentationml.notesSlide+xml"/>
  <Override PartName="/ppt/notesSlides/notesSlide20.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1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56" r:id="rId2"/>
    <p:sldId id="260" r:id="rId3"/>
    <p:sldId id="4720" r:id="rId4"/>
    <p:sldId id="261" r:id="rId5"/>
    <p:sldId id="262" r:id="rId6"/>
    <p:sldId id="263" r:id="rId7"/>
    <p:sldId id="264" r:id="rId8"/>
    <p:sldId id="4723" r:id="rId9"/>
    <p:sldId id="265" r:id="rId10"/>
    <p:sldId id="266" r:id="rId11"/>
    <p:sldId id="267" r:id="rId12"/>
    <p:sldId id="268" r:id="rId13"/>
    <p:sldId id="269" r:id="rId14"/>
    <p:sldId id="270" r:id="rId15"/>
    <p:sldId id="272" r:id="rId16"/>
    <p:sldId id="273" r:id="rId17"/>
    <p:sldId id="274" r:id="rId18"/>
    <p:sldId id="4731" r:id="rId19"/>
    <p:sldId id="275" r:id="rId20"/>
    <p:sldId id="276" r:id="rId21"/>
    <p:sldId id="277" r:id="rId22"/>
    <p:sldId id="278" r:id="rId23"/>
    <p:sldId id="279" r:id="rId24"/>
    <p:sldId id="280" r:id="rId25"/>
    <p:sldId id="4734" r:id="rId26"/>
    <p:sldId id="281" r:id="rId27"/>
    <p:sldId id="4732" r:id="rId28"/>
    <p:sldId id="282" r:id="rId29"/>
    <p:sldId id="283" r:id="rId30"/>
    <p:sldId id="284" r:id="rId31"/>
    <p:sldId id="285" r:id="rId32"/>
    <p:sldId id="286" r:id="rId33"/>
    <p:sldId id="287" r:id="rId34"/>
    <p:sldId id="4733" r:id="rId35"/>
    <p:sldId id="288" r:id="rId36"/>
    <p:sldId id="4730" r:id="rId37"/>
    <p:sldId id="4729" r:id="rId38"/>
    <p:sldId id="289" r:id="rId39"/>
    <p:sldId id="290" r:id="rId40"/>
    <p:sldId id="4735" r:id="rId41"/>
    <p:sldId id="4714" r:id="rId42"/>
    <p:sldId id="294" r:id="rId43"/>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6" roundtripDataSignature="AMtx7mjjpvYQuIcN0aMbzgfWPXQIGrQog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9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8E4061D-F996-4E52-8B39-2384F2AE1984}">
  <a:tblStyle styleId="{C8E4061D-F996-4E52-8B39-2384F2AE1984}" styleName="Table_0">
    <a:wholeTbl>
      <a:tcTxStyle b="off" i="off">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658E14B-9ED5-4694-889A-D042EEFA3AF1}"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002" autoAdjust="0"/>
  </p:normalViewPr>
  <p:slideViewPr>
    <p:cSldViewPr snapToGrid="0">
      <p:cViewPr>
        <p:scale>
          <a:sx n="30" d="100"/>
          <a:sy n="30" d="100"/>
        </p:scale>
        <p:origin x="2468" y="1252"/>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customschemas.google.com/relationships/presentationmetadata" Target="meta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hatfix.com/blog/adkar-model-what-is-it-and-how-to-use-it/"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openpracticelibrary.com/practice/risk-radar-monitoring-and-controlling-risks/" TargetMode="External"/><Relationship Id="rId5" Type="http://schemas.openxmlformats.org/officeDocument/2006/relationships/hyperlink" Target="https://www.boreal-is.com/blog/stakeholder-mapping-identify-stakeholders/" TargetMode="External"/><Relationship Id="rId4" Type="http://schemas.openxmlformats.org/officeDocument/2006/relationships/hyperlink" Target="https://www.kotterinc.com/methodology/8-steps/" TargetMode="Externa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reports.weforum.org/docs/WEF_Future_of_Jobs_Report_2025.pdf"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4519fc2d75_0_1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34519fc2d75_0_19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1" name="Google Shape;191;g34519fc2d75_0_19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4519fc2d75_0_2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g34519fc2d75_0_2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1" name="Google Shape;201;g34519fc2d75_0_20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4519fc2d75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34519fc2d75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Innovation</a:t>
            </a:r>
            <a:r>
              <a:rPr lang="en-GB">
                <a:latin typeface="Calibri"/>
                <a:ea typeface="Calibri"/>
                <a:cs typeface="Calibri"/>
                <a:sym typeface="Calibri"/>
              </a:rPr>
              <a:t> in performing arts requires informed decision-making for lasting organizational change. Leadership roles must adapt. </a:t>
            </a:r>
            <a:endParaRPr>
              <a:latin typeface="Calibri"/>
              <a:ea typeface="Calibri"/>
              <a:cs typeface="Calibri"/>
              <a:sym typeface="Calibri"/>
            </a:endParaRPr>
          </a:p>
          <a:p>
            <a:pPr marL="457200" marR="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Key Leadership Profiles</a:t>
            </a:r>
            <a:r>
              <a:rPr lang="en-GB" b="1">
                <a:latin typeface="Calibri"/>
                <a:ea typeface="Calibri"/>
                <a:cs typeface="Calibri"/>
                <a:sym typeface="Calibri"/>
              </a:rPr>
              <a:t>: </a:t>
            </a:r>
            <a:r>
              <a:rPr lang="en-GB" i="0" u="none" strike="noStrike" cap="none">
                <a:solidFill>
                  <a:schemeClr val="dk1"/>
                </a:solidFill>
                <a:latin typeface="Calibri"/>
                <a:ea typeface="Calibri"/>
                <a:cs typeface="Calibri"/>
                <a:sym typeface="Calibri"/>
              </a:rPr>
              <a:t>enable understanding the primary leadership roles and organizational contexts in performing arts.</a:t>
            </a:r>
            <a:endParaRPr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Artistic:</a:t>
            </a:r>
            <a:r>
              <a:rPr lang="en-GB">
                <a:latin typeface="Calibri"/>
                <a:ea typeface="Calibri"/>
                <a:cs typeface="Calibri"/>
                <a:sym typeface="Calibri"/>
              </a:rPr>
              <a:t> Leads creative vision.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Managerial:</a:t>
            </a:r>
            <a:r>
              <a:rPr lang="en-GB">
                <a:latin typeface="Calibri"/>
                <a:ea typeface="Calibri"/>
                <a:cs typeface="Calibri"/>
                <a:sym typeface="Calibri"/>
              </a:rPr>
              <a:t> Focuses on operational efficiency.</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Project:</a:t>
            </a:r>
            <a:r>
              <a:rPr lang="en-GB">
                <a:latin typeface="Calibri"/>
                <a:ea typeface="Calibri"/>
                <a:cs typeface="Calibri"/>
                <a:sym typeface="Calibri"/>
              </a:rPr>
              <a:t> Balances creative and operational execution.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Commercial:</a:t>
            </a:r>
            <a:r>
              <a:rPr lang="en-GB">
                <a:latin typeface="Calibri"/>
                <a:ea typeface="Calibri"/>
                <a:cs typeface="Calibri"/>
                <a:sym typeface="Calibri"/>
              </a:rPr>
              <a:t> Prioritizes profitability alongside mission.</a:t>
            </a:r>
            <a:endParaRPr>
              <a:latin typeface="Calibri"/>
              <a:ea typeface="Calibri"/>
              <a:cs typeface="Calibri"/>
              <a:sym typeface="Calibri"/>
            </a:endParaRPr>
          </a:p>
          <a:p>
            <a:pPr marL="45720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Distinguishing Organizational Contexts:</a:t>
            </a:r>
            <a:endParaRPr b="1"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Mission Focus:</a:t>
            </a:r>
            <a:r>
              <a:rPr lang="en-GB">
                <a:latin typeface="Calibri"/>
                <a:ea typeface="Calibri"/>
                <a:cs typeface="Calibri"/>
                <a:sym typeface="Calibri"/>
              </a:rPr>
              <a:t> Non-profits prioritize mission; commercial entities balance mission with profit.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Resource Constraints:</a:t>
            </a:r>
            <a:r>
              <a:rPr lang="en-GB">
                <a:latin typeface="Calibri"/>
                <a:ea typeface="Calibri"/>
                <a:cs typeface="Calibri"/>
                <a:sym typeface="Calibri"/>
              </a:rPr>
              <a:t> Non-profits rely on fundraising; commercial entities on sales.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Diversity of Stakeholders:</a:t>
            </a:r>
            <a:r>
              <a:rPr lang="en-GB">
                <a:latin typeface="Calibri"/>
                <a:ea typeface="Calibri"/>
                <a:cs typeface="Calibri"/>
                <a:sym typeface="Calibri"/>
              </a:rPr>
              <a:t> Leaders navigate varied groups (donors, boards, audiences, staff)</a:t>
            </a:r>
            <a:endParaRPr>
              <a:latin typeface="Calibri"/>
              <a:ea typeface="Calibri"/>
              <a:cs typeface="Calibri"/>
              <a:sym typeface="Calibri"/>
            </a:endParaRPr>
          </a:p>
        </p:txBody>
      </p:sp>
      <p:sp>
        <p:nvSpPr>
          <p:cNvPr id="211" name="Google Shape;211;g34519fc2d75_0_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4519fc2d75_0_2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1" name="Google Shape;221;g34519fc2d75_0_2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b="1" i="0" u="sng" strike="noStrike" cap="none">
                <a:solidFill>
                  <a:schemeClr val="dk1"/>
                </a:solidFill>
                <a:latin typeface="Calibri"/>
                <a:ea typeface="Calibri"/>
                <a:cs typeface="Calibri"/>
                <a:sym typeface="Calibri"/>
              </a:rPr>
              <a:t>Leadership Style Profiles and Strategic Application:</a:t>
            </a:r>
            <a:r>
              <a:rPr lang="en-GB" b="1" i="0" u="none" strike="noStrike" cap="none">
                <a:solidFill>
                  <a:schemeClr val="dk1"/>
                </a:solidFill>
                <a:latin typeface="Calibri"/>
                <a:ea typeface="Calibri"/>
                <a:cs typeface="Calibri"/>
                <a:sym typeface="Calibri"/>
              </a:rPr>
              <a:t> </a:t>
            </a:r>
            <a:r>
              <a:rPr lang="en-GB" i="0" u="none" strike="noStrike" cap="none">
                <a:solidFill>
                  <a:schemeClr val="dk1"/>
                </a:solidFill>
                <a:latin typeface="Calibri"/>
                <a:ea typeface="Calibri"/>
                <a:cs typeface="Calibri"/>
                <a:sym typeface="Calibri"/>
              </a:rPr>
              <a:t>introduces to the behaviors, traits, and strengths leaders use to effectively guide teams and projects.</a:t>
            </a:r>
            <a:endParaRPr>
              <a:latin typeface="Calibri"/>
              <a:ea typeface="Calibri"/>
              <a:cs typeface="Calibri"/>
              <a:sym typeface="Calibri"/>
            </a:endParaRPr>
          </a:p>
        </p:txBody>
      </p:sp>
      <p:sp>
        <p:nvSpPr>
          <p:cNvPr id="222" name="Google Shape;222;g34519fc2d75_0_2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4519fc2d75_0_2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g34519fc2d75_0_2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sng" strike="noStrike" cap="none">
                <a:solidFill>
                  <a:schemeClr val="dk1"/>
                </a:solidFill>
                <a:latin typeface="Calibri"/>
                <a:ea typeface="Calibri"/>
                <a:cs typeface="Calibri"/>
                <a:sym typeface="Calibri"/>
              </a:rPr>
              <a:t>Leadership Type and Decision-Making: </a:t>
            </a:r>
            <a:r>
              <a:rPr lang="en-GB" sz="1200" i="0" u="none" strike="noStrike" cap="none">
                <a:solidFill>
                  <a:schemeClr val="dk1"/>
                </a:solidFill>
                <a:latin typeface="Calibri"/>
                <a:ea typeface="Calibri"/>
                <a:cs typeface="Calibri"/>
                <a:sym typeface="Calibri"/>
              </a:rPr>
              <a:t>explores how leadership styles shape decision-making</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1">
                <a:latin typeface="Calibri"/>
                <a:ea typeface="Calibri"/>
                <a:cs typeface="Calibri"/>
                <a:sym typeface="Calibri"/>
              </a:rPr>
              <a:t>Examples</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Successful arts</a:t>
            </a:r>
            <a:r>
              <a:rPr lang="en-GB" i="0" u="none" strike="noStrike" cap="none">
                <a:solidFill>
                  <a:schemeClr val="dk1"/>
                </a:solidFill>
                <a:latin typeface="Calibri"/>
                <a:ea typeface="Calibri"/>
                <a:cs typeface="Calibri"/>
                <a:sym typeface="Calibri"/>
              </a:rPr>
              <a:t> </a:t>
            </a:r>
            <a:r>
              <a:rPr lang="en-GB" b="1" i="0" u="none" strike="noStrike" cap="none">
                <a:solidFill>
                  <a:schemeClr val="dk1"/>
                </a:solidFill>
                <a:latin typeface="Calibri"/>
                <a:ea typeface="Calibri"/>
                <a:cs typeface="Calibri"/>
                <a:sym typeface="Calibri"/>
              </a:rPr>
              <a:t>leaders</a:t>
            </a:r>
            <a:r>
              <a:rPr lang="en-GB" i="0" u="none" strike="noStrike" cap="none">
                <a:solidFill>
                  <a:schemeClr val="dk1"/>
                </a:solidFill>
                <a:latin typeface="Calibri"/>
                <a:ea typeface="Calibri"/>
                <a:cs typeface="Calibri"/>
                <a:sym typeface="Calibri"/>
              </a:rPr>
              <a:t> balance artistic integrity with practical management, inspiring creativity and ensuring stability while engaging diverse stakeholders.</a:t>
            </a:r>
            <a:endParaRPr>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i="0" u="none" strike="noStrike" cap="none">
                <a:solidFill>
                  <a:schemeClr val="dk1"/>
                </a:solidFill>
                <a:latin typeface="Calibri"/>
                <a:ea typeface="Calibri"/>
                <a:cs typeface="Calibri"/>
                <a:sym typeface="Calibri"/>
              </a:rPr>
              <a:t>Strong leadership</a:t>
            </a:r>
            <a:r>
              <a:rPr lang="en-GB" i="0" u="none" strike="noStrike" cap="none">
                <a:solidFill>
                  <a:schemeClr val="dk1"/>
                </a:solidFill>
                <a:latin typeface="Calibri"/>
                <a:ea typeface="Calibri"/>
                <a:cs typeface="Calibri"/>
                <a:sym typeface="Calibri"/>
              </a:rPr>
              <a:t> </a:t>
            </a:r>
            <a:r>
              <a:rPr lang="en-GB">
                <a:latin typeface="Calibri"/>
                <a:ea typeface="Calibri"/>
                <a:cs typeface="Calibri"/>
                <a:sym typeface="Calibri"/>
              </a:rPr>
              <a:t>with</a:t>
            </a:r>
            <a:r>
              <a:rPr lang="en-GB" i="0" u="none" strike="noStrike" cap="none">
                <a:solidFill>
                  <a:schemeClr val="dk1"/>
                </a:solidFill>
                <a:latin typeface="Calibri"/>
                <a:ea typeface="Calibri"/>
                <a:cs typeface="Calibri"/>
                <a:sym typeface="Calibri"/>
              </a:rPr>
              <a:t> sound decision-making are fundamental to performing arts success. Leaders provide vision and direction, guiding teams and making timely decisions that shape productions.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Effective leadership </a:t>
            </a:r>
            <a:r>
              <a:rPr lang="en-GB" i="0" u="none" strike="noStrike" cap="none">
                <a:solidFill>
                  <a:schemeClr val="dk1"/>
                </a:solidFill>
                <a:latin typeface="Calibri"/>
                <a:ea typeface="Calibri"/>
                <a:cs typeface="Calibri"/>
                <a:sym typeface="Calibri"/>
              </a:rPr>
              <a:t>blends styles with high emotional intelligence for a flexible, responsive approach.</a:t>
            </a:r>
            <a:endParaRPr b="1" i="0" u="none" strike="noStrike" cap="none">
              <a:solidFill>
                <a:schemeClr val="dk1"/>
              </a:solidFill>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Visionary l</a:t>
            </a:r>
            <a:r>
              <a:rPr lang="en-GB" sz="1200" b="1" i="0" u="none" strike="noStrike" cap="none">
                <a:solidFill>
                  <a:schemeClr val="dk1"/>
                </a:solidFill>
                <a:latin typeface="Calibri"/>
                <a:ea typeface="Calibri"/>
                <a:cs typeface="Calibri"/>
                <a:sym typeface="Calibri"/>
              </a:rPr>
              <a:t>eadership</a:t>
            </a:r>
            <a:r>
              <a:rPr lang="en-GB" sz="1200" i="0" u="none" strike="noStrike" cap="none">
                <a:solidFill>
                  <a:schemeClr val="dk1"/>
                </a:solidFill>
                <a:latin typeface="Calibri"/>
                <a:ea typeface="Calibri"/>
                <a:cs typeface="Calibri"/>
                <a:sym typeface="Calibri"/>
              </a:rPr>
              <a:t> guides organizations in dynamic environments by setting clear, ambitious goals.</a:t>
            </a:r>
            <a:endParaRPr>
              <a:latin typeface="Calibri"/>
              <a:ea typeface="Calibri"/>
              <a:cs typeface="Calibri"/>
              <a:sym typeface="Calibri"/>
            </a:endParaRPr>
          </a:p>
        </p:txBody>
      </p:sp>
      <p:sp>
        <p:nvSpPr>
          <p:cNvPr id="232" name="Google Shape;232;g34519fc2d75_0_2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4519fc2d75_0_2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g34519fc2d75_0_2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Agent-of-Change Spirit: Leading Transformation from Within</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In the performing arts, true</a:t>
            </a:r>
            <a:r>
              <a:rPr lang="en-GB" b="1" i="0" u="none" strike="noStrike" cap="none">
                <a:solidFill>
                  <a:schemeClr val="dk1"/>
                </a:solidFill>
                <a:latin typeface="Calibri"/>
                <a:ea typeface="Calibri"/>
                <a:cs typeface="Calibri"/>
                <a:sym typeface="Calibri"/>
              </a:rPr>
              <a:t> innovation comes from leaders who serve as agents of change</a:t>
            </a:r>
            <a:r>
              <a:rPr lang="en-GB" i="0" u="none" strike="noStrike" cap="none">
                <a:solidFill>
                  <a:schemeClr val="dk1"/>
                </a:solidFill>
                <a:latin typeface="Calibri"/>
                <a:ea typeface="Calibri"/>
                <a:cs typeface="Calibri"/>
                <a:sym typeface="Calibri"/>
              </a:rPr>
              <a:t>. They challenge traditions, reimagine roles, and pioneer new approaches through a proactive, learning-oriented mindset.</a:t>
            </a:r>
            <a:endParaRPr>
              <a:latin typeface="Calibri"/>
              <a:ea typeface="Calibri"/>
              <a:cs typeface="Calibri"/>
              <a:sym typeface="Calibri"/>
            </a:endParaRPr>
          </a:p>
          <a:p>
            <a:pPr marL="228600" lvl="0" indent="0" algn="l" rtl="0">
              <a:lnSpc>
                <a:spcPct val="100000"/>
              </a:lnSpc>
              <a:spcBef>
                <a:spcPts val="0"/>
              </a:spcBef>
              <a:spcAft>
                <a:spcPts val="0"/>
              </a:spcAft>
              <a:buSzPts val="1400"/>
              <a:buNone/>
            </a:pPr>
            <a:endParaRPr b="1">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Agents-of-change</a:t>
            </a:r>
            <a:r>
              <a:rPr lang="en-GB" i="0" u="none" strike="noStrike" cap="none">
                <a:solidFill>
                  <a:schemeClr val="dk1"/>
                </a:solidFill>
                <a:latin typeface="Calibri"/>
                <a:ea typeface="Calibri"/>
                <a:cs typeface="Calibri"/>
                <a:sym typeface="Calibri"/>
              </a:rPr>
              <a:t> require strong communication, resilience, and collaboration to reshape organizational culture and artistic practice.  </a:t>
            </a:r>
            <a:br>
              <a:rPr lang="en-GB" i="0" u="none" strike="noStrike" cap="none">
                <a:solidFill>
                  <a:schemeClr val="dk1"/>
                </a:solidFill>
                <a:latin typeface="Calibri"/>
                <a:ea typeface="Calibri"/>
                <a:cs typeface="Calibri"/>
                <a:sym typeface="Calibri"/>
              </a:rPr>
            </a:br>
            <a:br>
              <a:rPr lang="en-GB" i="0" u="none" strike="noStrike" cap="none">
                <a:solidFill>
                  <a:schemeClr val="dk1"/>
                </a:solidFill>
                <a:latin typeface="Calibri"/>
                <a:ea typeface="Calibri"/>
                <a:cs typeface="Calibri"/>
                <a:sym typeface="Calibri"/>
              </a:rPr>
            </a:br>
            <a:r>
              <a:rPr lang="en-GB" b="1" i="0" u="none" strike="noStrike" cap="none">
                <a:solidFill>
                  <a:schemeClr val="dk1"/>
                </a:solidFill>
                <a:latin typeface="Calibri"/>
                <a:ea typeface="Calibri"/>
                <a:cs typeface="Calibri"/>
                <a:sym typeface="Calibri"/>
              </a:rPr>
              <a:t>Purposeful leadership </a:t>
            </a:r>
            <a:r>
              <a:rPr lang="en-GB" i="0" u="none" strike="noStrike" cap="none">
                <a:solidFill>
                  <a:schemeClr val="dk1"/>
                </a:solidFill>
                <a:latin typeface="Calibri"/>
                <a:ea typeface="Calibri"/>
                <a:cs typeface="Calibri"/>
                <a:sym typeface="Calibri"/>
              </a:rPr>
              <a:t>development fosters the bridge from adaptive leadership to change-making, equipping leaders to navigate complexity creatively.</a:t>
            </a:r>
            <a:r>
              <a:rPr lang="en-GB" b="1" i="0" u="none" strike="noStrike" cap="none">
                <a:solidFill>
                  <a:schemeClr val="dk1"/>
                </a:solidFill>
                <a:latin typeface="Calibri"/>
                <a:ea typeface="Calibri"/>
                <a:cs typeface="Calibri"/>
                <a:sym typeface="Calibri"/>
              </a:rPr>
              <a:t>.</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Following</a:t>
            </a:r>
            <a:r>
              <a:rPr lang="en-GB" b="1" i="0" u="none" strike="noStrike" cap="none">
                <a:solidFill>
                  <a:schemeClr val="dk1"/>
                </a:solidFill>
                <a:latin typeface="Calibri"/>
                <a:ea typeface="Calibri"/>
                <a:cs typeface="Calibri"/>
                <a:sym typeface="Calibri"/>
              </a:rPr>
              <a:t> </a:t>
            </a:r>
            <a:r>
              <a:rPr lang="en-GB" i="0" u="none" strike="noStrike" cap="none">
                <a:solidFill>
                  <a:schemeClr val="dk1"/>
                </a:solidFill>
                <a:latin typeface="Calibri"/>
                <a:ea typeface="Calibri"/>
                <a:cs typeface="Calibri"/>
                <a:sym typeface="Calibri"/>
              </a:rPr>
              <a:t>key interconnected soft skills empower leaders with both creative vision and operational clarity,</a:t>
            </a:r>
            <a:r>
              <a:rPr lang="en-GB">
                <a:latin typeface="Calibri"/>
                <a:ea typeface="Calibri"/>
                <a:cs typeface="Calibri"/>
                <a:sym typeface="Calibri"/>
              </a:rPr>
              <a:t> </a:t>
            </a:r>
            <a:r>
              <a:rPr lang="en-GB" i="0" u="none" strike="noStrike" cap="none">
                <a:solidFill>
                  <a:schemeClr val="dk1"/>
                </a:solidFill>
                <a:latin typeface="Calibri"/>
                <a:ea typeface="Calibri"/>
                <a:cs typeface="Calibri"/>
                <a:sym typeface="Calibri"/>
              </a:rPr>
              <a:t>enabling the journey from adaptive leader to true change-maker.</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i="0" u="none" strike="noStrike" cap="none">
              <a:solidFill>
                <a:schemeClr val="dk1"/>
              </a:solidFill>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Building on understanding the artistic, project, commercial, and managerial leadership profiles, </a:t>
            </a:r>
            <a:r>
              <a:rPr lang="en-GB" b="1" i="0" u="none" strike="noStrike" cap="none">
                <a:solidFill>
                  <a:schemeClr val="dk1"/>
                </a:solidFill>
                <a:latin typeface="Calibri"/>
                <a:ea typeface="Calibri"/>
                <a:cs typeface="Calibri"/>
                <a:sym typeface="Calibri"/>
              </a:rPr>
              <a:t>this framework highlights how these pillars interact with different leadership behaviors and contexts.</a:t>
            </a:r>
            <a:r>
              <a:rPr lang="en-GB" i="0" u="none" strike="noStrike" cap="none">
                <a:solidFill>
                  <a:schemeClr val="dk1"/>
                </a:solidFill>
                <a:latin typeface="Calibri"/>
                <a:ea typeface="Calibri"/>
                <a:cs typeface="Calibri"/>
                <a:sym typeface="Calibri"/>
              </a:rPr>
              <a:t>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The blend of vision, accountability, and change agency nurtures leaders prepared for the evolving challenges of performing arts organizations.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Central to this are the interconnected soft skills</a:t>
            </a:r>
            <a:r>
              <a:rPr lang="en-GB" i="0" u="none" strike="noStrike" cap="none">
                <a:solidFill>
                  <a:schemeClr val="dk1"/>
                </a:solidFill>
                <a:latin typeface="Calibri"/>
                <a:ea typeface="Calibri"/>
                <a:cs typeface="Calibri"/>
                <a:sym typeface="Calibri"/>
              </a:rPr>
              <a:t> that enable leaders to navigate complexity and lead with confidence.</a:t>
            </a:r>
            <a:endParaRPr>
              <a:latin typeface="Calibri"/>
              <a:ea typeface="Calibri"/>
              <a:cs typeface="Calibri"/>
              <a:sym typeface="Calibri"/>
            </a:endParaRPr>
          </a:p>
        </p:txBody>
      </p:sp>
      <p:sp>
        <p:nvSpPr>
          <p:cNvPr id="253" name="Google Shape;253;g34519fc2d75_0_26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34519fc2d75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2" name="Google Shape;262;g34519fc2d75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The Role of Emotional Intelligence in Building Resilience</a:t>
            </a:r>
            <a:endParaRPr b="1">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Why does it matter?</a:t>
            </a:r>
            <a:endParaRPr>
              <a:latin typeface="Calibri"/>
              <a:ea typeface="Calibri"/>
              <a:cs typeface="Calibri"/>
              <a:sym typeface="Calibri"/>
            </a:endParaRPr>
          </a:p>
          <a:p>
            <a:pPr marL="0" lvl="0" indent="0" algn="l" rtl="0">
              <a:lnSpc>
                <a:spcPct val="100000"/>
              </a:lnSpc>
              <a:spcBef>
                <a:spcPts val="600"/>
              </a:spcBef>
              <a:spcAft>
                <a:spcPts val="0"/>
              </a:spcAft>
              <a:buClr>
                <a:schemeClr val="dk1"/>
              </a:buClr>
              <a:buSzPts val="1100"/>
              <a:buFont typeface="Arial"/>
              <a:buNone/>
            </a:pPr>
            <a:r>
              <a:rPr lang="en-GB">
                <a:latin typeface="Calibri"/>
                <a:ea typeface="Calibri"/>
                <a:cs typeface="Calibri"/>
                <a:sym typeface="Calibri"/>
              </a:rPr>
              <a:t>Emotional intelligence (EI) is the ability to understand and manage your own emotions while recognizing and influencing the emotions of others. It is a vital skill set in the performing arts, where collaboration, emotional expression, and interpersonal dynamics are at the heart of daily work. EG helps teams stay grounded, connected, and adaptable.</a:t>
            </a:r>
            <a:endParaRPr>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How do the 5 components of emotional intelligence build resilience?</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Each of the five components supports resilience by helping individuals and teams manage emotions, stay motivated, build strong connections, and adapt effectively to challenges.</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AutoNum type="arabicPeriod"/>
            </a:pPr>
            <a:r>
              <a:rPr lang="en-GB" b="1">
                <a:latin typeface="Calibri"/>
                <a:ea typeface="Calibri"/>
                <a:cs typeface="Calibri"/>
                <a:sym typeface="Calibri"/>
              </a:rPr>
              <a:t>Self-Awareness</a:t>
            </a:r>
            <a:br>
              <a:rPr lang="en-GB" b="1">
                <a:latin typeface="Calibri"/>
                <a:ea typeface="Calibri"/>
                <a:cs typeface="Calibri"/>
                <a:sym typeface="Calibri"/>
              </a:rPr>
            </a:br>
            <a:r>
              <a:rPr lang="en-GB" i="1">
                <a:latin typeface="Calibri"/>
                <a:ea typeface="Calibri"/>
                <a:cs typeface="Calibri"/>
                <a:sym typeface="Calibri"/>
              </a:rPr>
              <a:t>What it does:</a:t>
            </a:r>
            <a:r>
              <a:rPr lang="en-GB">
                <a:latin typeface="Calibri"/>
                <a:ea typeface="Calibri"/>
                <a:cs typeface="Calibri"/>
                <a:sym typeface="Calibri"/>
              </a:rPr>
              <a:t> Helps people notice their emotions early, so they can manage stress before it builds.</a:t>
            </a:r>
            <a:br>
              <a:rPr lang="en-GB">
                <a:latin typeface="Calibri"/>
                <a:ea typeface="Calibri"/>
                <a:cs typeface="Calibri"/>
                <a:sym typeface="Calibri"/>
              </a:rPr>
            </a:br>
            <a:r>
              <a:rPr lang="en-GB" i="1">
                <a:latin typeface="Calibri"/>
                <a:ea typeface="Calibri"/>
                <a:cs typeface="Calibri"/>
                <a:sym typeface="Calibri"/>
              </a:rPr>
              <a:t>Tip:</a:t>
            </a:r>
            <a:r>
              <a:rPr lang="en-GB">
                <a:latin typeface="Calibri"/>
                <a:ea typeface="Calibri"/>
                <a:cs typeface="Calibri"/>
                <a:sym typeface="Calibri"/>
              </a:rPr>
              <a:t> Use quick self-check exercises to help participants recognize their feelings in real time.</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Self-Regulation:</a:t>
            </a:r>
            <a:br>
              <a:rPr lang="en-GB" b="1">
                <a:latin typeface="Calibri"/>
                <a:ea typeface="Calibri"/>
                <a:cs typeface="Calibri"/>
                <a:sym typeface="Calibri"/>
              </a:rPr>
            </a:br>
            <a:r>
              <a:rPr lang="en-GB" i="1">
                <a:latin typeface="Calibri"/>
                <a:ea typeface="Calibri"/>
                <a:cs typeface="Calibri"/>
                <a:sym typeface="Calibri"/>
              </a:rPr>
              <a:t>What it does:</a:t>
            </a:r>
            <a:r>
              <a:rPr lang="en-GB">
                <a:latin typeface="Calibri"/>
                <a:ea typeface="Calibri"/>
                <a:cs typeface="Calibri"/>
                <a:sym typeface="Calibri"/>
              </a:rPr>
              <a:t> Keeps individuals calm and focused under pressure, avoiding impulsive reactions.</a:t>
            </a:r>
            <a:br>
              <a:rPr lang="en-GB">
                <a:latin typeface="Calibri"/>
                <a:ea typeface="Calibri"/>
                <a:cs typeface="Calibri"/>
                <a:sym typeface="Calibri"/>
              </a:rPr>
            </a:br>
            <a:r>
              <a:rPr lang="en-GB" i="1">
                <a:latin typeface="Calibri"/>
                <a:ea typeface="Calibri"/>
                <a:cs typeface="Calibri"/>
                <a:sym typeface="Calibri"/>
              </a:rPr>
              <a:t>Tip:</a:t>
            </a:r>
            <a:r>
              <a:rPr lang="en-GB">
                <a:latin typeface="Calibri"/>
                <a:ea typeface="Calibri"/>
                <a:cs typeface="Calibri"/>
                <a:sym typeface="Calibri"/>
              </a:rPr>
              <a:t> Practice breathing or pause techniques to manage emotional reactions during stressful moments.</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Motivation:</a:t>
            </a:r>
            <a:br>
              <a:rPr lang="en-GB" b="1">
                <a:latin typeface="Calibri"/>
                <a:ea typeface="Calibri"/>
                <a:cs typeface="Calibri"/>
                <a:sym typeface="Calibri"/>
              </a:rPr>
            </a:br>
            <a:r>
              <a:rPr lang="en-GB" i="1">
                <a:latin typeface="Calibri"/>
                <a:ea typeface="Calibri"/>
                <a:cs typeface="Calibri"/>
                <a:sym typeface="Calibri"/>
              </a:rPr>
              <a:t>What it does:</a:t>
            </a:r>
            <a:r>
              <a:rPr lang="en-GB">
                <a:latin typeface="Calibri"/>
                <a:ea typeface="Calibri"/>
                <a:cs typeface="Calibri"/>
                <a:sym typeface="Calibri"/>
              </a:rPr>
              <a:t> Fuels persistence, helping people stay committed and energized despite setbacks.</a:t>
            </a:r>
            <a:br>
              <a:rPr lang="en-GB">
                <a:latin typeface="Calibri"/>
                <a:ea typeface="Calibri"/>
                <a:cs typeface="Calibri"/>
                <a:sym typeface="Calibri"/>
              </a:rPr>
            </a:br>
            <a:r>
              <a:rPr lang="en-GB" i="1">
                <a:latin typeface="Calibri"/>
                <a:ea typeface="Calibri"/>
                <a:cs typeface="Calibri"/>
                <a:sym typeface="Calibri"/>
              </a:rPr>
              <a:t>Tip:</a:t>
            </a:r>
            <a:r>
              <a:rPr lang="en-GB">
                <a:latin typeface="Calibri"/>
                <a:ea typeface="Calibri"/>
                <a:cs typeface="Calibri"/>
                <a:sym typeface="Calibri"/>
              </a:rPr>
              <a:t> Encourage sharing personal goals and sources of passion to strengthen intrinsic motivation.</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4. </a:t>
            </a:r>
            <a:r>
              <a:rPr lang="en-GB" b="1">
                <a:latin typeface="Calibri"/>
                <a:ea typeface="Calibri"/>
                <a:cs typeface="Calibri"/>
                <a:sym typeface="Calibri"/>
              </a:rPr>
              <a:t>Empathy:</a:t>
            </a:r>
            <a:br>
              <a:rPr lang="en-GB" b="1">
                <a:latin typeface="Calibri"/>
                <a:ea typeface="Calibri"/>
                <a:cs typeface="Calibri"/>
                <a:sym typeface="Calibri"/>
              </a:rPr>
            </a:br>
            <a:r>
              <a:rPr lang="en-GB" i="1">
                <a:latin typeface="Calibri"/>
                <a:ea typeface="Calibri"/>
                <a:cs typeface="Calibri"/>
                <a:sym typeface="Calibri"/>
              </a:rPr>
              <a:t>What it does:</a:t>
            </a:r>
            <a:r>
              <a:rPr lang="en-GB">
                <a:latin typeface="Calibri"/>
                <a:ea typeface="Calibri"/>
                <a:cs typeface="Calibri"/>
                <a:sym typeface="Calibri"/>
              </a:rPr>
              <a:t> Builds understanding and support, making the team feel safe and connected.</a:t>
            </a:r>
            <a:br>
              <a:rPr lang="en-GB">
                <a:latin typeface="Calibri"/>
                <a:ea typeface="Calibri"/>
                <a:cs typeface="Calibri"/>
                <a:sym typeface="Calibri"/>
              </a:rPr>
            </a:br>
            <a:r>
              <a:rPr lang="en-GB" i="1">
                <a:latin typeface="Calibri"/>
                <a:ea typeface="Calibri"/>
                <a:cs typeface="Calibri"/>
                <a:sym typeface="Calibri"/>
              </a:rPr>
              <a:t>Tip:</a:t>
            </a:r>
            <a:r>
              <a:rPr lang="en-GB">
                <a:latin typeface="Calibri"/>
                <a:ea typeface="Calibri"/>
                <a:cs typeface="Calibri"/>
                <a:sym typeface="Calibri"/>
              </a:rPr>
              <a:t> Use role-play or storytelling to practice seeing situations from others’ perspectives.</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5. Social Skills:</a:t>
            </a:r>
            <a:br>
              <a:rPr lang="en-GB" b="1">
                <a:latin typeface="Calibri"/>
                <a:ea typeface="Calibri"/>
                <a:cs typeface="Calibri"/>
                <a:sym typeface="Calibri"/>
              </a:rPr>
            </a:br>
            <a:r>
              <a:rPr lang="en-GB" i="1">
                <a:latin typeface="Calibri"/>
                <a:ea typeface="Calibri"/>
                <a:cs typeface="Calibri"/>
                <a:sym typeface="Calibri"/>
              </a:rPr>
              <a:t>What it does:</a:t>
            </a:r>
            <a:r>
              <a:rPr lang="en-GB">
                <a:latin typeface="Calibri"/>
                <a:ea typeface="Calibri"/>
                <a:cs typeface="Calibri"/>
                <a:sym typeface="Calibri"/>
              </a:rPr>
              <a:t> Improves teamwork, communication, and conflict resolution for stronger, adaptable teams.</a:t>
            </a:r>
            <a:br>
              <a:rPr lang="en-GB">
                <a:latin typeface="Calibri"/>
                <a:ea typeface="Calibri"/>
                <a:cs typeface="Calibri"/>
                <a:sym typeface="Calibri"/>
              </a:rPr>
            </a:br>
            <a:r>
              <a:rPr lang="en-GB" i="1">
                <a:latin typeface="Calibri"/>
                <a:ea typeface="Calibri"/>
                <a:cs typeface="Calibri"/>
                <a:sym typeface="Calibri"/>
              </a:rPr>
              <a:t>Tip:</a:t>
            </a:r>
            <a:r>
              <a:rPr lang="en-GB">
                <a:latin typeface="Calibri"/>
                <a:ea typeface="Calibri"/>
                <a:cs typeface="Calibri"/>
                <a:sym typeface="Calibri"/>
              </a:rPr>
              <a:t> Facilitate group activities that require collaboration and constructive feedback.</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EXERCISE : </a:t>
            </a: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0" u="none" strike="noStrike" cap="none">
                <a:latin typeface="Calibri"/>
                <a:ea typeface="Calibri"/>
                <a:cs typeface="Calibri"/>
                <a:sym typeface="Calibri"/>
              </a:rPr>
              <a:t>Scenario-Based Exercise</a:t>
            </a:r>
            <a:r>
              <a:rPr lang="en-GB">
                <a:latin typeface="Calibri"/>
                <a:ea typeface="Calibri"/>
                <a:cs typeface="Calibri"/>
                <a:sym typeface="Calibri"/>
              </a:rPr>
              <a:t> </a:t>
            </a:r>
            <a:r>
              <a:rPr lang="en-GB" b="1">
                <a:latin typeface="Calibri"/>
                <a:ea typeface="Calibri"/>
                <a:cs typeface="Calibri"/>
                <a:sym typeface="Calibri"/>
              </a:rPr>
              <a:t>- </a:t>
            </a:r>
            <a:r>
              <a:rPr lang="en-GB" b="1" i="0" u="none" strike="noStrike" cap="none">
                <a:latin typeface="Calibri"/>
                <a:ea typeface="Calibri"/>
                <a:cs typeface="Calibri"/>
                <a:sym typeface="Calibri"/>
              </a:rPr>
              <a:t>Applying Emotional Intelligence (EI) to Build Resilience</a:t>
            </a:r>
            <a:endParaRPr b="1" i="0" u="none" strike="noStrike" cap="none">
              <a:latin typeface="Calibri"/>
              <a:ea typeface="Calibri"/>
              <a:cs typeface="Calibri"/>
              <a:sym typeface="Calibri"/>
            </a:endParaRPr>
          </a:p>
          <a:p>
            <a:pPr marL="457200" lvl="0" indent="-228600" algn="l" rtl="0">
              <a:spcBef>
                <a:spcPts val="0"/>
              </a:spcBef>
              <a:spcAft>
                <a:spcPts val="0"/>
              </a:spcAft>
              <a:buClr>
                <a:schemeClr val="dk1"/>
              </a:buClr>
              <a:buSzPts val="1400"/>
              <a:buFont typeface="Arial"/>
              <a:buNone/>
            </a:pPr>
            <a:r>
              <a:rPr lang="en-GB">
                <a:latin typeface="Calibri"/>
                <a:ea typeface="Calibri"/>
                <a:cs typeface="Calibri"/>
                <a:sym typeface="Calibri"/>
              </a:rPr>
              <a:t>Ask learners to identify which of the five EI components they would apply in the following scenario- prompt (below) and reflect on the impact. Feel free to use Clues for Reflection for your support. </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Scenario Prompt</a:t>
            </a:r>
            <a:r>
              <a:rPr lang="en-GB" i="0" u="none" strike="noStrike" cap="none">
                <a:latin typeface="Calibri"/>
                <a:ea typeface="Calibri"/>
                <a:cs typeface="Calibri"/>
                <a:sym typeface="Calibri"/>
              </a:rPr>
              <a:t> During a rehearsal, a performer becomes visibly frustrated and disengaged after receiving critical feedback. Tension rises in the group. As the trainer, how do you respond using emotional intelligence to restore trust and motivation?</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Clues for Reflection</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a:latin typeface="Calibri"/>
                <a:ea typeface="Calibri"/>
                <a:cs typeface="Calibri"/>
                <a:sym typeface="Calibri"/>
              </a:rPr>
              <a:t>I</a:t>
            </a:r>
            <a:r>
              <a:rPr lang="en-GB" b="1" i="0" u="none" strike="noStrike" cap="none">
                <a:latin typeface="Calibri"/>
                <a:ea typeface="Calibri"/>
                <a:cs typeface="Calibri"/>
                <a:sym typeface="Calibri"/>
              </a:rPr>
              <a:t>dentify</a:t>
            </a:r>
            <a:r>
              <a:rPr lang="en-GB" i="0" u="none" strike="noStrike" cap="none">
                <a:latin typeface="Calibri"/>
                <a:ea typeface="Calibri"/>
                <a:cs typeface="Calibri"/>
                <a:sym typeface="Calibri"/>
              </a:rPr>
              <a:t> key emotional intelligence components</a:t>
            </a:r>
            <a:r>
              <a:rPr lang="en-GB">
                <a:latin typeface="Calibri"/>
                <a:ea typeface="Calibri"/>
                <a:cs typeface="Calibri"/>
                <a:sym typeface="Calibri"/>
              </a:rPr>
              <a:t>.</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Describe</a:t>
            </a:r>
            <a:r>
              <a:rPr lang="en-GB" i="0" u="none" strike="noStrike" cap="none">
                <a:latin typeface="Calibri"/>
                <a:ea typeface="Calibri"/>
                <a:cs typeface="Calibri"/>
                <a:sym typeface="Calibri"/>
              </a:rPr>
              <a:t> response: actions, words, and approach to both the individual and the group.</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Reflection Prompts</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How did emotional regulation or empathy influence the outcome?</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How does your own emotional awareness shape your facilitation style?</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What strategies could help you stay grounded under pressure?</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p:txBody>
      </p:sp>
      <p:sp>
        <p:nvSpPr>
          <p:cNvPr id="263" name="Google Shape;263;g34519fc2d75_0_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273" name="Google Shape;273;p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F9593-F605-2A0A-9878-6ACC571F96D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F2F8E2D-E938-CCC3-E7FB-3F874F0F1CD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9BFCA0-5559-1018-E708-24E9E3439595}"/>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The key pillars of lesson 2 are: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Trainer Preparation - Leading the Room: Navigating Group Dynamics and Balancing Roles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Communicating and Collaborating in Teams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Problem Solving and Conflict Management: Toolbox with Scenario-Based Exercise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Negotiation and Change Management: Foundations and Facilitation Strategies </a:t>
            </a:r>
            <a:endParaRPr lang="el-GR" dirty="0"/>
          </a:p>
        </p:txBody>
      </p:sp>
      <p:sp>
        <p:nvSpPr>
          <p:cNvPr id="4" name="Θέση αριθμού διαφάνειας 3">
            <a:extLst>
              <a:ext uri="{FF2B5EF4-FFF2-40B4-BE49-F238E27FC236}">
                <a16:creationId xmlns:a16="http://schemas.microsoft.com/office/drawing/2014/main" id="{4A24930F-18FF-7996-AAEA-5E36CADE60AF}"/>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872398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In performing arts, collaboration involves working with artists, technicians, producers, and educators. These roles bring different experiences and career paths to the team. This diversity contributes to the work but can also cause misunderstandings if there is no shared understanding. Therefore, building mutual respect, clear communication, and common ground is necessary for effective teamwork.</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To support that, it’s helpful to ask:</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How do we connect creative ideas with technical know-how?</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How do we recognize and value the different strengths each person brings?</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How can we better understand what others are responsible for—and how that affects the bigger picture?</a:t>
            </a:r>
            <a:endParaRPr sz="1100">
              <a:latin typeface="Calibri"/>
              <a:ea typeface="Calibri"/>
              <a:cs typeface="Calibri"/>
              <a:sym typeface="Calibri"/>
            </a:endParaRPr>
          </a:p>
          <a:p>
            <a:pPr marL="457200" lvl="0" indent="-292100" algn="l" rtl="0">
              <a:lnSpc>
                <a:spcPct val="100000"/>
              </a:lnSpc>
              <a:spcBef>
                <a:spcPts val="0"/>
              </a:spcBef>
              <a:spcAft>
                <a:spcPts val="0"/>
              </a:spcAft>
              <a:buClr>
                <a:schemeClr val="dk1"/>
              </a:buClr>
              <a:buSzPts val="1000"/>
              <a:buFont typeface="Calibri"/>
              <a:buChar char="●"/>
            </a:pPr>
            <a:r>
              <a:rPr lang="en-GB" sz="1100">
                <a:latin typeface="Calibri"/>
                <a:ea typeface="Calibri"/>
                <a:cs typeface="Calibri"/>
                <a:sym typeface="Calibri"/>
              </a:rPr>
              <a:t>Can we build a shared language that helps us work together more smoothly and respectfully?</a:t>
            </a:r>
            <a:br>
              <a:rPr lang="en-GB" sz="1000">
                <a:latin typeface="Calibri"/>
                <a:ea typeface="Calibri"/>
                <a:cs typeface="Calibri"/>
                <a:sym typeface="Calibri"/>
              </a:rPr>
            </a:br>
            <a:endParaRPr sz="1000">
              <a:latin typeface="Calibri"/>
              <a:ea typeface="Calibri"/>
              <a:cs typeface="Calibri"/>
              <a:sym typeface="Calibri"/>
            </a:endParaRPr>
          </a:p>
          <a:p>
            <a:pPr marL="457200" lvl="0" indent="-304800" algn="l" rtl="0">
              <a:spcBef>
                <a:spcPts val="0"/>
              </a:spcBef>
              <a:spcAft>
                <a:spcPts val="0"/>
              </a:spcAft>
              <a:buClr>
                <a:schemeClr val="dk1"/>
              </a:buClr>
              <a:buSzPts val="1200"/>
              <a:buFont typeface="Calibri"/>
              <a:buChar char="➔"/>
            </a:pPr>
            <a:r>
              <a:rPr lang="en-GB" sz="1100">
                <a:latin typeface="Calibri"/>
                <a:ea typeface="Calibri"/>
                <a:cs typeface="Calibri"/>
                <a:sym typeface="Calibri"/>
              </a:rPr>
              <a:t>Collaborative Roles and Shared Vocabulary Framework</a:t>
            </a: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sz="1100">
              <a:solidFill>
                <a:srgbClr val="569838"/>
              </a:solidFill>
              <a:latin typeface="Calibri"/>
              <a:ea typeface="Calibri"/>
              <a:cs typeface="Calibri"/>
              <a:sym typeface="Calibri"/>
            </a:endParaRPr>
          </a:p>
          <a:p>
            <a:pPr marL="0" lvl="0" indent="0" algn="just" rtl="0">
              <a:lnSpc>
                <a:spcPct val="100000"/>
              </a:lnSpc>
              <a:spcBef>
                <a:spcPts val="0"/>
              </a:spcBef>
              <a:spcAft>
                <a:spcPts val="0"/>
              </a:spcAft>
              <a:buClr>
                <a:schemeClr val="dk1"/>
              </a:buClr>
              <a:buSzPts val="1100"/>
              <a:buFont typeface="Arial"/>
              <a:buNone/>
            </a:pPr>
            <a:r>
              <a:rPr lang="en-GB" sz="1100">
                <a:latin typeface="Calibri"/>
                <a:ea typeface="Calibri"/>
                <a:cs typeface="Calibri"/>
                <a:sym typeface="Calibri"/>
              </a:rPr>
              <a:t>Collaboration between artistic and technical teams is fundamental in order to ensure that creative visions become tangible realities. It requires a clear role understanding, strong communication, and a common language.</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Collaborative Roles</a:t>
            </a:r>
            <a:endParaRPr sz="1100" b="1">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Artistic Team</a:t>
            </a:r>
            <a:r>
              <a:rPr lang="en-GB" sz="1100">
                <a:latin typeface="Calibri"/>
                <a:ea typeface="Calibri"/>
                <a:cs typeface="Calibri"/>
                <a:sym typeface="Calibri"/>
              </a:rPr>
              <a:t>: Visionaries shaping the narrative, visuals, and emotional landscape (e.g., Artistic Director, Set Designer). They focus on </a:t>
            </a:r>
            <a:r>
              <a:rPr lang="en-GB" sz="1100" i="1">
                <a:latin typeface="Calibri"/>
                <a:ea typeface="Calibri"/>
                <a:cs typeface="Calibri"/>
                <a:sym typeface="Calibri"/>
              </a:rPr>
              <a:t>what</a:t>
            </a:r>
            <a:r>
              <a:rPr lang="en-GB" sz="1100">
                <a:latin typeface="Calibri"/>
                <a:ea typeface="Calibri"/>
                <a:cs typeface="Calibri"/>
                <a:sym typeface="Calibri"/>
              </a:rPr>
              <a:t> and </a:t>
            </a:r>
            <a:r>
              <a:rPr lang="en-GB" sz="1100" i="1">
                <a:latin typeface="Calibri"/>
                <a:ea typeface="Calibri"/>
                <a:cs typeface="Calibri"/>
                <a:sym typeface="Calibri"/>
              </a:rPr>
              <a:t>why</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Technical Team</a:t>
            </a:r>
            <a:r>
              <a:rPr lang="en-GB" sz="1100">
                <a:latin typeface="Calibri"/>
                <a:ea typeface="Calibri"/>
                <a:cs typeface="Calibri"/>
                <a:sym typeface="Calibri"/>
              </a:rPr>
              <a:t>: Executes artistic visions into operational realities (e.g., Production Manager, Stage Manager, Technician (Stage technicians, Facilities Manager, ). They focus on </a:t>
            </a:r>
            <a:r>
              <a:rPr lang="en-GB" sz="1100" i="1">
                <a:latin typeface="Calibri"/>
                <a:ea typeface="Calibri"/>
                <a:cs typeface="Calibri"/>
                <a:sym typeface="Calibri"/>
              </a:rPr>
              <a:t>how</a:t>
            </a:r>
            <a:r>
              <a:rPr lang="en-GB" sz="1100">
                <a:latin typeface="Calibri"/>
                <a:ea typeface="Calibri"/>
                <a:cs typeface="Calibri"/>
                <a:sym typeface="Calibri"/>
              </a:rPr>
              <a:t>, considering practicalities like budget and safety.</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Team Diversity</a:t>
            </a:r>
            <a:r>
              <a:rPr lang="en-GB" sz="1100">
                <a:latin typeface="Calibri"/>
                <a:ea typeface="Calibri"/>
                <a:cs typeface="Calibri"/>
                <a:sym typeface="Calibri"/>
              </a:rPr>
              <a:t>: Productions use both stable </a:t>
            </a:r>
            <a:r>
              <a:rPr lang="en-GB" sz="1100" u="sng">
                <a:latin typeface="Calibri"/>
                <a:ea typeface="Calibri"/>
                <a:cs typeface="Calibri"/>
                <a:sym typeface="Calibri"/>
              </a:rPr>
              <a:t>permanent teams </a:t>
            </a:r>
            <a:r>
              <a:rPr lang="en-GB" sz="1100">
                <a:latin typeface="Calibri"/>
                <a:ea typeface="Calibri"/>
                <a:cs typeface="Calibri"/>
                <a:sym typeface="Calibri"/>
              </a:rPr>
              <a:t>and agile </a:t>
            </a:r>
            <a:r>
              <a:rPr lang="en-GB" sz="1100" u="sng">
                <a:latin typeface="Calibri"/>
                <a:ea typeface="Calibri"/>
                <a:cs typeface="Calibri"/>
                <a:sym typeface="Calibri"/>
              </a:rPr>
              <a:t>temporary</a:t>
            </a:r>
            <a:r>
              <a:rPr lang="en-GB" sz="1100">
                <a:latin typeface="Calibri"/>
                <a:ea typeface="Calibri"/>
                <a:cs typeface="Calibri"/>
                <a:sym typeface="Calibri"/>
              </a:rPr>
              <a:t> (</a:t>
            </a:r>
            <a:r>
              <a:rPr lang="en-GB" sz="1100" u="sng">
                <a:latin typeface="Calibri"/>
                <a:ea typeface="Calibri"/>
                <a:cs typeface="Calibri"/>
                <a:sym typeface="Calibri"/>
              </a:rPr>
              <a:t>project-based) teams</a:t>
            </a:r>
            <a:r>
              <a:rPr lang="en-GB" sz="1100">
                <a:latin typeface="Calibri"/>
                <a:ea typeface="Calibri"/>
                <a:cs typeface="Calibri"/>
                <a:sym typeface="Calibri"/>
              </a:rPr>
              <a:t>, influencing collaboration dynamics. </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When Collaboration Begins:</a:t>
            </a:r>
            <a:endParaRPr sz="9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Effective collaboration starts early—at the conception and planning stage—when it’s essential to build mutual understanding and open channels for clear communication.</a:t>
            </a:r>
            <a:r>
              <a:rPr lang="en-GB" sz="1100" b="1">
                <a:latin typeface="Calibri"/>
                <a:ea typeface="Calibri"/>
                <a:cs typeface="Calibri"/>
                <a:sym typeface="Calibri"/>
              </a:rPr>
              <a:t> </a:t>
            </a:r>
            <a:r>
              <a:rPr lang="en-GB" sz="1100">
                <a:latin typeface="Calibri"/>
                <a:ea typeface="Calibri"/>
                <a:cs typeface="Calibri"/>
                <a:sym typeface="Calibri"/>
              </a:rPr>
              <a:t>At this stage</a:t>
            </a:r>
            <a:r>
              <a:rPr lang="en-GB" sz="1100" b="1">
                <a:latin typeface="Calibri"/>
                <a:ea typeface="Calibri"/>
                <a:cs typeface="Calibri"/>
                <a:sym typeface="Calibri"/>
              </a:rPr>
              <a:t>, soft skills play a crucial role.</a:t>
            </a:r>
            <a:endParaRPr sz="11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Skills like curiosity, empathy, flexibility, observation, and active listening help create the trust and openness needed to build a shared vocabulary across diverse roles. Rather than focusing on mastering all technical or artistic terms, the emphasis should be on the willingness to ask questions, provide explanations, and build common understanding.</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Examples:</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An </a:t>
            </a:r>
            <a:r>
              <a:rPr lang="en-GB" sz="1100" b="1">
                <a:latin typeface="Calibri"/>
                <a:ea typeface="Calibri"/>
                <a:cs typeface="Calibri"/>
                <a:sym typeface="Calibri"/>
              </a:rPr>
              <a:t>artistic team</a:t>
            </a:r>
            <a:r>
              <a:rPr lang="en-GB" sz="1100">
                <a:latin typeface="Calibri"/>
                <a:ea typeface="Calibri"/>
                <a:cs typeface="Calibri"/>
                <a:sym typeface="Calibri"/>
              </a:rPr>
              <a:t> might benefit from learning terms like </a:t>
            </a:r>
            <a:r>
              <a:rPr lang="en-GB" sz="1100" i="1">
                <a:latin typeface="Calibri"/>
                <a:ea typeface="Calibri"/>
                <a:cs typeface="Calibri"/>
                <a:sym typeface="Calibri"/>
              </a:rPr>
              <a:t>Cue Sheet</a:t>
            </a:r>
            <a:r>
              <a:rPr lang="en-GB" sz="1100">
                <a:latin typeface="Calibri"/>
                <a:ea typeface="Calibri"/>
                <a:cs typeface="Calibri"/>
                <a:sym typeface="Calibri"/>
              </a:rPr>
              <a:t>, </a:t>
            </a:r>
            <a:r>
              <a:rPr lang="en-GB" sz="1100" i="1">
                <a:latin typeface="Calibri"/>
                <a:ea typeface="Calibri"/>
                <a:cs typeface="Calibri"/>
                <a:sym typeface="Calibri"/>
              </a:rPr>
              <a:t>Rigging</a:t>
            </a:r>
            <a:r>
              <a:rPr lang="en-GB" sz="1100">
                <a:latin typeface="Calibri"/>
                <a:ea typeface="Calibri"/>
                <a:cs typeface="Calibri"/>
                <a:sym typeface="Calibri"/>
              </a:rPr>
              <a:t>, or </a:t>
            </a:r>
            <a:r>
              <a:rPr lang="en-GB" sz="1100" i="1">
                <a:latin typeface="Calibri"/>
                <a:ea typeface="Calibri"/>
                <a:cs typeface="Calibri"/>
                <a:sym typeface="Calibri"/>
              </a:rPr>
              <a:t>DMX</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A </a:t>
            </a:r>
            <a:r>
              <a:rPr lang="en-GB" sz="1100" b="1">
                <a:latin typeface="Calibri"/>
                <a:ea typeface="Calibri"/>
                <a:cs typeface="Calibri"/>
                <a:sym typeface="Calibri"/>
              </a:rPr>
              <a:t>technical team</a:t>
            </a:r>
            <a:r>
              <a:rPr lang="en-GB" sz="1100">
                <a:latin typeface="Calibri"/>
                <a:ea typeface="Calibri"/>
                <a:cs typeface="Calibri"/>
                <a:sym typeface="Calibri"/>
              </a:rPr>
              <a:t> might become more attuned to concepts like </a:t>
            </a:r>
            <a:r>
              <a:rPr lang="en-GB" sz="1100" i="1">
                <a:latin typeface="Calibri"/>
                <a:ea typeface="Calibri"/>
                <a:cs typeface="Calibri"/>
                <a:sym typeface="Calibri"/>
              </a:rPr>
              <a:t>Blocking</a:t>
            </a:r>
            <a:r>
              <a:rPr lang="en-GB" sz="1100">
                <a:latin typeface="Calibri"/>
                <a:ea typeface="Calibri"/>
                <a:cs typeface="Calibri"/>
                <a:sym typeface="Calibri"/>
              </a:rPr>
              <a:t>, </a:t>
            </a:r>
            <a:r>
              <a:rPr lang="en-GB" sz="1100" i="1">
                <a:latin typeface="Calibri"/>
                <a:ea typeface="Calibri"/>
                <a:cs typeface="Calibri"/>
                <a:sym typeface="Calibri"/>
              </a:rPr>
              <a:t>Mood and Tone</a:t>
            </a:r>
            <a:r>
              <a:rPr lang="en-GB" sz="1100">
                <a:latin typeface="Calibri"/>
                <a:ea typeface="Calibri"/>
                <a:cs typeface="Calibri"/>
                <a:sym typeface="Calibri"/>
              </a:rPr>
              <a:t>, or </a:t>
            </a:r>
            <a:r>
              <a:rPr lang="en-GB" sz="1100" i="1">
                <a:latin typeface="Calibri"/>
                <a:ea typeface="Calibri"/>
                <a:cs typeface="Calibri"/>
                <a:sym typeface="Calibri"/>
              </a:rPr>
              <a:t>Stage Picture</a:t>
            </a:r>
            <a:r>
              <a:rPr lang="en-GB" sz="1100">
                <a:latin typeface="Calibri"/>
                <a:ea typeface="Calibri"/>
                <a:cs typeface="Calibri"/>
                <a:sym typeface="Calibri"/>
              </a:rPr>
              <a:t>.</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Beyond vocabulary, attitudes of respect, patience, and curiosity are key to successful collaboration.</a:t>
            </a:r>
            <a:endParaRPr sz="1300">
              <a:solidFill>
                <a:srgbClr val="569838"/>
              </a:solidFill>
              <a:latin typeface="Calibri"/>
              <a:ea typeface="Calibri"/>
              <a:cs typeface="Calibri"/>
              <a:sym typeface="Calibri"/>
            </a:endParaRPr>
          </a:p>
          <a:p>
            <a:pPr marL="0" lvl="0" indent="0" algn="l" rtl="0">
              <a:lnSpc>
                <a:spcPct val="100000"/>
              </a:lnSpc>
              <a:spcBef>
                <a:spcPts val="1200"/>
              </a:spcBef>
              <a:spcAft>
                <a:spcPts val="0"/>
              </a:spcAft>
              <a:buSzPts val="1400"/>
              <a:buNone/>
            </a:pPr>
            <a:endParaRPr>
              <a:latin typeface="Calibri"/>
              <a:ea typeface="Calibri"/>
              <a:cs typeface="Calibri"/>
              <a:sym typeface="Calibri"/>
            </a:endParaRPr>
          </a:p>
        </p:txBody>
      </p:sp>
      <p:sp>
        <p:nvSpPr>
          <p:cNvPr id="281" name="Google Shape;28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4519fc2d75_0_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g34519fc2d75_0_4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spcBef>
                <a:spcPts val="0"/>
              </a:spcBef>
              <a:spcAft>
                <a:spcPts val="0"/>
              </a:spcAft>
              <a:buClr>
                <a:schemeClr val="dk1"/>
              </a:buClr>
              <a:buSzPts val="1200"/>
              <a:buFont typeface="Calibri"/>
              <a:buChar char="➔"/>
            </a:pPr>
            <a:r>
              <a:rPr lang="en-GB">
                <a:latin typeface="Calibri"/>
                <a:ea typeface="Calibri"/>
                <a:cs typeface="Calibri"/>
                <a:sym typeface="Calibri"/>
              </a:rPr>
              <a:t>Developing Communication Competence: Principles, Active Listening Techniques, and Feedback Mechanisms</a:t>
            </a:r>
            <a:endParaRPr>
              <a:latin typeface="Calibri"/>
              <a:ea typeface="Calibri"/>
              <a:cs typeface="Calibri"/>
              <a:sym typeface="Calibri"/>
            </a:endParaRPr>
          </a:p>
          <a:p>
            <a:pPr marL="457200" lvl="0" indent="0" algn="l" rtl="0">
              <a:lnSpc>
                <a:spcPct val="100000"/>
              </a:lnSpc>
              <a:spcBef>
                <a:spcPts val="0"/>
              </a:spcBef>
              <a:spcAft>
                <a:spcPts val="0"/>
              </a:spcAft>
              <a:buClr>
                <a:schemeClr val="dk1"/>
              </a:buClr>
              <a:buSzPts val="1100"/>
              <a:buFont typeface="Arial"/>
              <a:buNone/>
            </a:pP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u="sng">
                <a:latin typeface="Calibri"/>
                <a:ea typeface="Calibri"/>
                <a:cs typeface="Calibri"/>
                <a:sym typeface="Calibri"/>
              </a:rPr>
              <a:t>Core Communication Principles:</a:t>
            </a: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Shared Understanding</a:t>
            </a:r>
            <a:r>
              <a:rPr lang="en-GB">
                <a:latin typeface="Calibri"/>
                <a:ea typeface="Calibri"/>
                <a:cs typeface="Calibri"/>
                <a:sym typeface="Calibri"/>
              </a:rPr>
              <a:t>: Create common ground for all team members to understand the overall vision and can anticipate each other’s actions.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Clear Role Definition</a:t>
            </a:r>
            <a:r>
              <a:rPr lang="en-GB">
                <a:latin typeface="Calibri"/>
                <a:ea typeface="Calibri"/>
                <a:cs typeface="Calibri"/>
                <a:sym typeface="Calibri"/>
              </a:rPr>
              <a:t>: Ensure everyone—from Artistic Directors to Technicians—understands their specific responsibilities.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Regular Feedback</a:t>
            </a:r>
            <a:r>
              <a:rPr lang="en-GB">
                <a:latin typeface="Calibri"/>
                <a:ea typeface="Calibri"/>
                <a:cs typeface="Calibri"/>
                <a:sym typeface="Calibri"/>
              </a:rPr>
              <a:t>: Implement structured feedback loops to address issues promptly and adjust plans.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Team Training</a:t>
            </a:r>
            <a:r>
              <a:rPr lang="en-GB">
                <a:latin typeface="Calibri"/>
                <a:ea typeface="Calibri"/>
                <a:cs typeface="Calibri"/>
                <a:sym typeface="Calibri"/>
              </a:rPr>
              <a:t>:  Use rehearsals and workshops to strengthen both technical skills and interpersonal dynamics and  mutual respect.</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Soft Skills Matter!</a:t>
            </a:r>
            <a:br>
              <a:rPr lang="en-GB" b="1">
                <a:latin typeface="Calibri"/>
                <a:ea typeface="Calibri"/>
                <a:cs typeface="Calibri"/>
                <a:sym typeface="Calibri"/>
              </a:rPr>
            </a:br>
            <a:r>
              <a:rPr lang="en-GB">
                <a:latin typeface="Calibri"/>
                <a:ea typeface="Calibri"/>
                <a:cs typeface="Calibri"/>
                <a:sym typeface="Calibri"/>
              </a:rPr>
              <a:t>Principles only work when grounded in </a:t>
            </a:r>
            <a:r>
              <a:rPr lang="en-GB" b="1">
                <a:latin typeface="Calibri"/>
                <a:ea typeface="Calibri"/>
                <a:cs typeface="Calibri"/>
                <a:sym typeface="Calibri"/>
              </a:rPr>
              <a:t>empathy, adaptability, sensitivity</a:t>
            </a:r>
            <a:r>
              <a:rPr lang="en-GB">
                <a:latin typeface="Calibri"/>
                <a:ea typeface="Calibri"/>
                <a:cs typeface="Calibri"/>
                <a:sym typeface="Calibri"/>
              </a:rPr>
              <a:t>, and the </a:t>
            </a:r>
            <a:r>
              <a:rPr lang="en-GB" b="1">
                <a:latin typeface="Calibri"/>
                <a:ea typeface="Calibri"/>
                <a:cs typeface="Calibri"/>
                <a:sym typeface="Calibri"/>
              </a:rPr>
              <a:t>ability to handle conflict calmly</a:t>
            </a:r>
            <a:r>
              <a:rPr lang="en-GB">
                <a:latin typeface="Calibri"/>
                <a:ea typeface="Calibri"/>
                <a:cs typeface="Calibri"/>
                <a:sym typeface="Calibri"/>
              </a:rPr>
              <a:t>. These soft skills are essential for:</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Building trust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Keeping communication open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To make things run smoothly</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Resolving tensions as they arise.</a:t>
            </a:r>
            <a:endParaRPr>
              <a:latin typeface="Calibri"/>
              <a:ea typeface="Calibri"/>
              <a:cs typeface="Calibri"/>
              <a:sym typeface="Calibri"/>
            </a:endParaRPr>
          </a:p>
        </p:txBody>
      </p:sp>
      <p:sp>
        <p:nvSpPr>
          <p:cNvPr id="292" name="Google Shape;292;g34519fc2d75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34519fc2d75_0_1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g34519fc2d75_0_1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Multi-faceted strategies to communication: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For the communication category </a:t>
            </a:r>
            <a:r>
              <a:rPr lang="en-GB" b="1">
                <a:latin typeface="Calibri"/>
                <a:ea typeface="Calibri"/>
                <a:cs typeface="Calibri"/>
                <a:sym typeface="Calibri"/>
              </a:rPr>
              <a:t>Strategic Interactions &amp; Feedback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The following strategies are suggested: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1.Regular Updates &amp; Meetings:</a:t>
            </a:r>
            <a:r>
              <a:rPr lang="en-GB">
                <a:latin typeface="Calibri"/>
                <a:ea typeface="Calibri"/>
                <a:cs typeface="Calibri"/>
                <a:sym typeface="Calibri"/>
              </a:rPr>
              <a:t> Keep everyone informed.</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Facilitators:</a:t>
            </a:r>
            <a:r>
              <a:rPr lang="en-GB">
                <a:latin typeface="Calibri"/>
                <a:ea typeface="Calibri"/>
                <a:cs typeface="Calibri"/>
                <a:sym typeface="Calibri"/>
              </a:rPr>
              <a:t> Mediate misunderstandings.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Feedback Cycles:</a:t>
            </a:r>
            <a:r>
              <a:rPr lang="en-GB">
                <a:latin typeface="Calibri"/>
                <a:ea typeface="Calibri"/>
                <a:cs typeface="Calibri"/>
                <a:sym typeface="Calibri"/>
              </a:rPr>
              <a:t> Structured spaces (e.g., post-rehearsal reviews) for transparent feedback, fostering ownership.</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Why it matters?  </a:t>
            </a:r>
            <a:r>
              <a:rPr lang="en-GB">
                <a:latin typeface="Calibri"/>
                <a:ea typeface="Calibri"/>
                <a:cs typeface="Calibri"/>
                <a:sym typeface="Calibri"/>
              </a:rPr>
              <a:t>It ensures continuous alignment, addresses issues proactively, promotes clear communication channels, and builds a culture of transparency.</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While for the </a:t>
            </a:r>
            <a:r>
              <a:rPr lang="en-GB" b="1">
                <a:latin typeface="Calibri"/>
                <a:ea typeface="Calibri"/>
                <a:cs typeface="Calibri"/>
                <a:sym typeface="Calibri"/>
              </a:rPr>
              <a:t>Communication Methods and Channels - </a:t>
            </a:r>
            <a:r>
              <a:rPr lang="en-GB">
                <a:latin typeface="Calibri"/>
                <a:ea typeface="Calibri"/>
                <a:cs typeface="Calibri"/>
                <a:sym typeface="Calibri"/>
              </a:rPr>
              <a:t>principle the four following strategies are important to practices as: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1.Verbal:</a:t>
            </a:r>
            <a:r>
              <a:rPr lang="en-GB">
                <a:latin typeface="Calibri"/>
                <a:ea typeface="Calibri"/>
                <a:cs typeface="Calibri"/>
                <a:sym typeface="Calibri"/>
              </a:rPr>
              <a:t> Pre-briefings, standardized terms, structured feedback, on-the-fly coordination, facilitated meetings.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Non-Verbal:</a:t>
            </a:r>
            <a:r>
              <a:rPr lang="en-GB">
                <a:latin typeface="Calibri"/>
                <a:ea typeface="Calibri"/>
                <a:cs typeface="Calibri"/>
                <a:sym typeface="Calibri"/>
              </a:rPr>
              <a:t> Body language, visual signals, gestures.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Written:</a:t>
            </a:r>
            <a:r>
              <a:rPr lang="en-GB">
                <a:latin typeface="Calibri"/>
                <a:ea typeface="Calibri"/>
                <a:cs typeface="Calibri"/>
                <a:sym typeface="Calibri"/>
              </a:rPr>
              <a:t> Production briefs, technical riders, meeting minutes, digital platforms for documentation &amp; archival.</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4. Digital Tools:</a:t>
            </a:r>
            <a:r>
              <a:rPr lang="en-GB">
                <a:latin typeface="Calibri"/>
                <a:ea typeface="Calibri"/>
                <a:cs typeface="Calibri"/>
                <a:sym typeface="Calibri"/>
              </a:rPr>
              <a:t>  Shared calendars, chat, file-sharing platforms for transparency.</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Why it matters? These strategies provide diverse channels for information flow, ensures clarity and reduces ambiguity, reinforces understanding through multiple senses, and creates a reliable record of decisions and plans. Trainers can highlight the importance of each type in specific scenarios.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And for the third category </a:t>
            </a:r>
            <a:r>
              <a:rPr lang="en-GB" b="1">
                <a:latin typeface="Calibri"/>
                <a:ea typeface="Calibri"/>
                <a:cs typeface="Calibri"/>
                <a:sym typeface="Calibri"/>
              </a:rPr>
              <a:t>- Collaborative Problem-Solving </a:t>
            </a:r>
            <a:r>
              <a:rPr lang="en-GB">
                <a:latin typeface="Calibri"/>
                <a:ea typeface="Calibri"/>
                <a:cs typeface="Calibri"/>
                <a:sym typeface="Calibri"/>
              </a:rPr>
              <a:t>- apply: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Simulation Exercises: </a:t>
            </a:r>
            <a:r>
              <a:rPr lang="en-GB">
                <a:latin typeface="Calibri"/>
                <a:ea typeface="Calibri"/>
                <a:cs typeface="Calibri"/>
                <a:sym typeface="Calibri"/>
              </a:rPr>
              <a:t>Imagining scenarios and addressing  real-life situations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Co-Designing Sessions:</a:t>
            </a:r>
            <a:r>
              <a:rPr lang="en-GB">
                <a:latin typeface="Calibri"/>
                <a:ea typeface="Calibri"/>
                <a:cs typeface="Calibri"/>
                <a:sym typeface="Calibri"/>
              </a:rPr>
              <a:t> Bringing different perspectives on the table collaboratively.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Structured Workshops &amp; Joint Meetings: </a:t>
            </a:r>
            <a:r>
              <a:rPr lang="en-GB">
                <a:latin typeface="Calibri"/>
                <a:ea typeface="Calibri"/>
                <a:cs typeface="Calibri"/>
                <a:sym typeface="Calibri"/>
              </a:rPr>
              <a:t>Making sure everyone is included.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Why it matters? Because encourages early problem-solving, bridges creative and technical perspectives, and builds alignment through shared learning and decision-making.</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Active listening Key Techniques</a:t>
            </a:r>
            <a:endParaRPr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Active listening </a:t>
            </a:r>
            <a:r>
              <a:rPr lang="en-GB">
                <a:latin typeface="Calibri"/>
                <a:ea typeface="Calibri"/>
                <a:cs typeface="Calibri"/>
                <a:sym typeface="Calibri"/>
              </a:rPr>
              <a:t>is paying deep attention to both words and nonverbal cues (tone, facial expressions, body language). It's about understanding the </a:t>
            </a:r>
            <a:r>
              <a:rPr lang="en-GB" i="1">
                <a:latin typeface="Calibri"/>
                <a:ea typeface="Calibri"/>
                <a:cs typeface="Calibri"/>
                <a:sym typeface="Calibri"/>
              </a:rPr>
              <a:t>intent</a:t>
            </a:r>
            <a:r>
              <a:rPr lang="en-GB">
                <a:latin typeface="Calibri"/>
                <a:ea typeface="Calibri"/>
                <a:cs typeface="Calibri"/>
                <a:sym typeface="Calibri"/>
              </a:rPr>
              <a:t> behind a message in order to build trust, strengthen teamwork, and enhance communication—creating a safe space for collaboration, encouraging open dialogue, and deepening understanding across diverse roles.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7 Key Feedback Mechanisms: </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Feedback helps shape ideas, keeps communication clear, encourages creative thinking, and builds trust between artistic and technical teams. It matters because:</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Feedback is a</a:t>
            </a:r>
            <a:r>
              <a:rPr lang="en-GB" u="sng">
                <a:latin typeface="Calibri"/>
                <a:ea typeface="Calibri"/>
                <a:cs typeface="Calibri"/>
                <a:sym typeface="Calibri"/>
              </a:rPr>
              <a:t> part of the collaborative nature</a:t>
            </a:r>
            <a:r>
              <a:rPr lang="en-GB">
                <a:latin typeface="Calibri"/>
                <a:ea typeface="Calibri"/>
                <a:cs typeface="Calibri"/>
                <a:sym typeface="Calibri"/>
              </a:rPr>
              <a:t> of the performing arts. It challenges assumptions and inspires solutions filled with </a:t>
            </a:r>
            <a:r>
              <a:rPr lang="en-GB" b="1">
                <a:latin typeface="Calibri"/>
                <a:ea typeface="Calibri"/>
                <a:cs typeface="Calibri"/>
                <a:sym typeface="Calibri"/>
              </a:rPr>
              <a:t>creativity</a:t>
            </a:r>
            <a:r>
              <a:rPr lang="en-GB">
                <a:latin typeface="Calibri"/>
                <a:ea typeface="Calibri"/>
                <a:cs typeface="Calibri"/>
                <a:sym typeface="Calibri"/>
              </a:rPr>
              <a:t> and </a:t>
            </a:r>
            <a:r>
              <a:rPr lang="en-GB" b="1">
                <a:latin typeface="Calibri"/>
                <a:ea typeface="Calibri"/>
                <a:cs typeface="Calibri"/>
                <a:sym typeface="Calibri"/>
              </a:rPr>
              <a:t>trust</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It is</a:t>
            </a:r>
            <a:r>
              <a:rPr lang="en-GB" u="sng">
                <a:latin typeface="Calibri"/>
                <a:ea typeface="Calibri"/>
                <a:cs typeface="Calibri"/>
                <a:sym typeface="Calibri"/>
              </a:rPr>
              <a:t> an active process</a:t>
            </a:r>
            <a:r>
              <a:rPr lang="en-GB">
                <a:latin typeface="Calibri"/>
                <a:ea typeface="Calibri"/>
                <a:cs typeface="Calibri"/>
                <a:sym typeface="Calibri"/>
              </a:rPr>
              <a:t> that sharpens expression and invites inputs to </a:t>
            </a:r>
            <a:r>
              <a:rPr lang="en-GB" b="1">
                <a:latin typeface="Calibri"/>
                <a:ea typeface="Calibri"/>
                <a:cs typeface="Calibri"/>
                <a:sym typeface="Calibri"/>
              </a:rPr>
              <a:t>refine ideas.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u="sng">
                <a:latin typeface="Calibri"/>
                <a:ea typeface="Calibri"/>
                <a:cs typeface="Calibri"/>
                <a:sym typeface="Calibri"/>
              </a:rPr>
              <a:t>Encourages openness and creates a supportive environment </a:t>
            </a:r>
            <a:r>
              <a:rPr lang="en-GB">
                <a:latin typeface="Calibri"/>
                <a:ea typeface="Calibri"/>
                <a:cs typeface="Calibri"/>
                <a:sym typeface="Calibri"/>
              </a:rPr>
              <a:t>where people </a:t>
            </a:r>
            <a:r>
              <a:rPr lang="en-GB" b="1">
                <a:latin typeface="Calibri"/>
                <a:ea typeface="Calibri"/>
                <a:cs typeface="Calibri"/>
                <a:sym typeface="Calibri"/>
              </a:rPr>
              <a:t>feel safe to share </a:t>
            </a:r>
            <a:r>
              <a:rPr lang="en-GB">
                <a:latin typeface="Calibri"/>
                <a:ea typeface="Calibri"/>
                <a:cs typeface="Calibri"/>
                <a:sym typeface="Calibri"/>
              </a:rPr>
              <a:t>ideas, </a:t>
            </a:r>
            <a:r>
              <a:rPr lang="en-GB" b="1">
                <a:latin typeface="Calibri"/>
                <a:ea typeface="Calibri"/>
                <a:cs typeface="Calibri"/>
                <a:sym typeface="Calibri"/>
              </a:rPr>
              <a:t>give</a:t>
            </a:r>
            <a:r>
              <a:rPr lang="en-GB">
                <a:latin typeface="Calibri"/>
                <a:ea typeface="Calibri"/>
                <a:cs typeface="Calibri"/>
                <a:sym typeface="Calibri"/>
              </a:rPr>
              <a:t> input, </a:t>
            </a:r>
            <a:r>
              <a:rPr lang="en-GB" b="1">
                <a:latin typeface="Calibri"/>
                <a:ea typeface="Calibri"/>
                <a:cs typeface="Calibri"/>
                <a:sym typeface="Calibri"/>
              </a:rPr>
              <a:t>take</a:t>
            </a:r>
            <a:r>
              <a:rPr lang="en-GB">
                <a:latin typeface="Calibri"/>
                <a:ea typeface="Calibri"/>
                <a:cs typeface="Calibri"/>
                <a:sym typeface="Calibri"/>
              </a:rPr>
              <a:t> creative </a:t>
            </a:r>
            <a:r>
              <a:rPr lang="en-GB" b="1">
                <a:latin typeface="Calibri"/>
                <a:ea typeface="Calibri"/>
                <a:cs typeface="Calibri"/>
                <a:sym typeface="Calibri"/>
              </a:rPr>
              <a:t>risks</a:t>
            </a:r>
            <a:r>
              <a:rPr lang="en-GB">
                <a:latin typeface="Calibri"/>
                <a:ea typeface="Calibri"/>
                <a:cs typeface="Calibri"/>
                <a:sym typeface="Calibri"/>
              </a:rPr>
              <a:t>, and align artistic vision with technical execution</a:t>
            </a: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r>
              <a:rPr lang="en-GB" b="1">
                <a:latin typeface="Calibri"/>
                <a:ea typeface="Calibri"/>
                <a:cs typeface="Calibri"/>
                <a:sym typeface="Calibri"/>
              </a:rPr>
              <a:t>Examples :</a:t>
            </a:r>
            <a:endParaRPr b="1">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a:latin typeface="Calibri"/>
                <a:ea typeface="Calibri"/>
                <a:cs typeface="Calibri"/>
                <a:sym typeface="Calibri"/>
              </a:rPr>
              <a:t>(Focus on clear actions, not vague impression)  </a:t>
            </a:r>
            <a:r>
              <a:rPr lang="en-GB">
                <a:latin typeface="Calibri"/>
                <a:ea typeface="Calibri"/>
                <a:cs typeface="Calibri"/>
                <a:sym typeface="Calibri"/>
              </a:rPr>
              <a:t>e.g., "Lighting was delayed by 10 minutes," not "The scene felt off"</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(Keep feedback fair and neutral) </a:t>
            </a:r>
            <a:r>
              <a:rPr lang="en-GB">
                <a:solidFill>
                  <a:srgbClr val="000000"/>
                </a:solidFill>
                <a:latin typeface="Calibri"/>
                <a:ea typeface="Calibri"/>
                <a:cs typeface="Calibri"/>
                <a:sym typeface="Calibri"/>
              </a:rPr>
              <a:t> e.g., </a:t>
            </a:r>
            <a:r>
              <a:rPr lang="en-GB">
                <a:latin typeface="Calibri"/>
                <a:ea typeface="Calibri"/>
                <a:cs typeface="Calibri"/>
                <a:sym typeface="Calibri"/>
              </a:rPr>
              <a:t>Instead of "You're disorganized," say "The prop wasn't in place for the last transition.” </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latin typeface="Calibri"/>
                <a:ea typeface="Calibri"/>
                <a:cs typeface="Calibri"/>
                <a:sym typeface="Calibri"/>
              </a:rPr>
              <a:t>(Be clear without sugarcoating)  e.g., </a:t>
            </a:r>
            <a:r>
              <a:rPr lang="en-GB">
                <a:latin typeface="Calibri"/>
                <a:ea typeface="Calibri"/>
                <a:cs typeface="Calibri"/>
                <a:sym typeface="Calibri"/>
              </a:rPr>
              <a:t>"Your energy in the opening scene was fantastic, and the vocal clarity could be stronger in the final monologue."</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(Timeliness and Privacy) e</a:t>
            </a:r>
            <a:r>
              <a:rPr lang="en-GB">
                <a:solidFill>
                  <a:srgbClr val="000000"/>
                </a:solidFill>
                <a:latin typeface="Calibri"/>
                <a:ea typeface="Calibri"/>
                <a:cs typeface="Calibri"/>
                <a:sym typeface="Calibri"/>
              </a:rPr>
              <a:t>.g. Discuss a missed lighting cue with the technician immediately after rehearsal, in a quiet corner, not during a full cast meeting.</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(Shared Ownership and Future-Oriented Action</a:t>
            </a:r>
            <a:r>
              <a:rPr lang="en-GB">
                <a:solidFill>
                  <a:srgbClr val="000000"/>
                </a:solidFill>
                <a:latin typeface="Calibri"/>
                <a:ea typeface="Calibri"/>
                <a:cs typeface="Calibri"/>
                <a:sym typeface="Calibri"/>
              </a:rPr>
              <a:t>). E.g. Ask, "How can we avoid this next time?" instead of placing blame.</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 (Recognize challenges and offer support).</a:t>
            </a:r>
            <a:r>
              <a:rPr lang="en-GB">
                <a:solidFill>
                  <a:srgbClr val="000000"/>
                </a:solidFill>
                <a:latin typeface="Calibri"/>
                <a:ea typeface="Calibri"/>
                <a:cs typeface="Calibri"/>
                <a:sym typeface="Calibri"/>
              </a:rPr>
              <a:t> E.g. “I know the quick changes are challenging. What can we adjust in the set change to make it smoother for you?”</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(Ensure feedback leads to progress, demonstrating care. Accountability)  </a:t>
            </a:r>
            <a:r>
              <a:rPr lang="en-GB">
                <a:solidFill>
                  <a:srgbClr val="000000"/>
                </a:solidFill>
                <a:latin typeface="Calibri"/>
                <a:ea typeface="Calibri"/>
                <a:cs typeface="Calibri"/>
                <a:sym typeface="Calibri"/>
              </a:rPr>
              <a:t> E.g. A week later, check in: "How are the new stage markings working out for your entrance?"</a:t>
            </a:r>
            <a:endParaRPr>
              <a:solidFill>
                <a:srgbClr val="000000"/>
              </a:solidFill>
              <a:latin typeface="Calibri"/>
              <a:ea typeface="Calibri"/>
              <a:cs typeface="Calibri"/>
              <a:sym typeface="Calibri"/>
            </a:endParaRPr>
          </a:p>
          <a:p>
            <a:pPr marL="0" lvl="0" indent="0" algn="l" rtl="0">
              <a:spcBef>
                <a:spcPts val="0"/>
              </a:spcBef>
              <a:spcAft>
                <a:spcPts val="0"/>
              </a:spcAft>
              <a:buNone/>
            </a:pPr>
            <a:endParaRPr>
              <a:solidFill>
                <a:srgbClr val="000000"/>
              </a:solidFill>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p:txBody>
      </p:sp>
      <p:sp>
        <p:nvSpPr>
          <p:cNvPr id="302" name="Google Shape;302;g34519fc2d75_0_1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3" name="Google Shape;31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b="1">
                <a:latin typeface="Calibri"/>
                <a:ea typeface="Calibri"/>
                <a:cs typeface="Calibri"/>
                <a:sym typeface="Calibri"/>
              </a:rPr>
              <a:t>Problem Solving and Conflict Management</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The performing arts operate in a world of constant unpredictability. It requires an extraordinary capacity for quick thinking and problem-solving. Problem solving is the ability to transform chaos into success, ensuring momentum and preserving the performance's integrity.</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Problem Solving</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  The Core Mindset: Finding Creative Solutions</a:t>
            </a:r>
            <a:r>
              <a:rPr lang="en-GB" i="1">
                <a:latin typeface="Calibri"/>
                <a:ea typeface="Calibri"/>
                <a:cs typeface="Calibri"/>
                <a:sym typeface="Calibri"/>
              </a:rPr>
              <a:t> (Image) </a:t>
            </a:r>
            <a:endParaRPr i="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ii. The Team Aspect: </a:t>
            </a:r>
            <a:r>
              <a:rPr lang="en-GB" i="1">
                <a:latin typeface="Calibri"/>
                <a:ea typeface="Calibri"/>
                <a:cs typeface="Calibri"/>
                <a:sym typeface="Calibri"/>
              </a:rPr>
              <a:t>Problem-solving is a team effort that involves constructively managing both emotions and ideas, especially under pressure: </a:t>
            </a:r>
            <a:endParaRPr i="1">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Manage Emotions Constructively:</a:t>
            </a:r>
            <a:r>
              <a:rPr lang="en-GB">
                <a:latin typeface="Calibri"/>
                <a:ea typeface="Calibri"/>
                <a:cs typeface="Calibri"/>
                <a:sym typeface="Calibri"/>
              </a:rPr>
              <a:t>  Channel stress into collaboration, not conflict. Create a space where frustrations are voiced respectfully and transformed into actionable solutions</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Cultivate Respect During Brainstorming: </a:t>
            </a:r>
            <a:r>
              <a:rPr lang="en-GB">
                <a:latin typeface="Calibri"/>
                <a:ea typeface="Calibri"/>
                <a:cs typeface="Calibri"/>
                <a:sym typeface="Calibri"/>
              </a:rPr>
              <a:t> All initial ideas, no matter how unconventional, deserve consideration. Prematurely shutting down suggestions stifles creativity and erodes trust.</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Foster Psychological Safety: </a:t>
            </a:r>
            <a:r>
              <a:rPr lang="en-GB">
                <a:latin typeface="Calibri"/>
                <a:ea typeface="Calibri"/>
                <a:cs typeface="Calibri"/>
                <a:sym typeface="Calibri"/>
              </a:rPr>
              <a:t> Encourage diverse perspectives and open dialogue. This enables individuals to share ideas freely, sparking innovative thinking.</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p:txBody>
      </p:sp>
      <p:sp>
        <p:nvSpPr>
          <p:cNvPr id="314" name="Google Shape;31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4519fc2d75_0_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4" name="Google Shape;324;g34519fc2d75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GB" b="1">
                <a:latin typeface="Calibri"/>
                <a:ea typeface="Calibri"/>
                <a:cs typeface="Calibri"/>
                <a:sym typeface="Calibri"/>
              </a:rPr>
              <a:t>Conflict Management </a:t>
            </a:r>
            <a:r>
              <a:rPr lang="en-GB">
                <a:latin typeface="Calibri"/>
                <a:ea typeface="Calibri"/>
                <a:cs typeface="Calibri"/>
                <a:sym typeface="Calibri"/>
              </a:rPr>
              <a:t>in performing arts is about resolving disagreements in a demanding, collaborative environment to ensure conflicts don't disrupt the creative process or production success. </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EXERCISE: </a:t>
            </a:r>
            <a:r>
              <a:rPr lang="en-GB" sz="1200" i="0" u="none" strike="noStrike" cap="none">
                <a:solidFill>
                  <a:schemeClr val="dk1"/>
                </a:solidFill>
                <a:latin typeface="Calibri"/>
                <a:ea typeface="Calibri"/>
                <a:cs typeface="Calibri"/>
                <a:sym typeface="Calibri"/>
              </a:rPr>
              <a:t>Scenario-based Exercise: </a:t>
            </a:r>
            <a:r>
              <a:rPr lang="en-GB" sz="1200" b="1" i="0" u="none" strike="noStrike" cap="none">
                <a:solidFill>
                  <a:schemeClr val="dk1"/>
                </a:solidFill>
                <a:latin typeface="Calibri"/>
                <a:ea typeface="Calibri"/>
                <a:cs typeface="Calibri"/>
                <a:sym typeface="Calibri"/>
              </a:rPr>
              <a:t> Facilitating Conflict Resolution in a Creative Team</a:t>
            </a:r>
            <a:endParaRPr sz="12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r>
              <a:rPr lang="en-GB">
                <a:latin typeface="Calibri"/>
                <a:ea typeface="Calibri"/>
                <a:cs typeface="Calibri"/>
                <a:sym typeface="Calibri"/>
              </a:rPr>
              <a:t>Ask learners to outline which conflict resolution strategies they would apply and reflect on how their approach promotes inclusive decision-making, intergenerational understanding, and soft skill development in collaborative performing arts environments. Feel free to use Clues for Reflection for your support.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Scenario Prompt: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i="0" u="none" strike="noStrike" cap="none">
                <a:solidFill>
                  <a:schemeClr val="dk1"/>
                </a:solidFill>
                <a:latin typeface="Calibri"/>
                <a:ea typeface="Calibri"/>
                <a:cs typeface="Calibri"/>
                <a:sym typeface="Calibri"/>
              </a:rPr>
              <a:t>During a final tech rehearsal for a youth-led contemporary opera production, the stage director (a young emerging artist) requests a dramatic lighting shift to intensify a climactic scene. The lighting designer, a seasoned technician, pushes back, citing safety risks and the need for recalibration time. The exchange grows tense: the director feels unheard, the designer feels dismissed, and the rest of the team becomes visibly uncomfortable. As the trainer overseeing this collaborative process, how do you intervene using conflict resolution tools to restore trust, clarity, and creative flow?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Clues for Reflection</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Identify</a:t>
            </a:r>
            <a:r>
              <a:rPr lang="en-GB" sz="1200" i="0" u="none" strike="noStrike" cap="none">
                <a:solidFill>
                  <a:schemeClr val="dk1"/>
                </a:solidFill>
                <a:latin typeface="Calibri"/>
                <a:ea typeface="Calibri"/>
                <a:cs typeface="Calibri"/>
                <a:sym typeface="Calibri"/>
              </a:rPr>
              <a:t> the most relevant conflict management tools (e.g., active listening, reframing, mediation).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Describe</a:t>
            </a:r>
            <a:r>
              <a:rPr lang="en-GB" sz="1200" i="0" u="none" strike="noStrike" cap="none">
                <a:solidFill>
                  <a:schemeClr val="dk1"/>
                </a:solidFill>
                <a:latin typeface="Calibri"/>
                <a:ea typeface="Calibri"/>
                <a:cs typeface="Calibri"/>
                <a:sym typeface="Calibri"/>
              </a:rPr>
              <a:t> how you would support both the emerging director and the experienced technician while addressing the wider team’s discomfort</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Reflection Prompts: </a:t>
            </a:r>
            <a:endParaRPr b="1">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What were the underlying causes of the conflict in this scenario</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How would you mediate between the parties involved?</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What soft skills (e.g., active listening, adaptability) would you prioritize?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How can you create space for resolution without forcing agreement?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What would you do differently if this happened in your own training context?</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i="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1" u="none" strike="noStrike" cap="none">
                <a:solidFill>
                  <a:schemeClr val="dk1"/>
                </a:solidFill>
                <a:latin typeface="Calibri"/>
                <a:ea typeface="Calibri"/>
                <a:cs typeface="Calibri"/>
                <a:sym typeface="Calibri"/>
              </a:rPr>
              <a:t>Note:</a:t>
            </a:r>
            <a:r>
              <a:rPr lang="en-GB" sz="1200" i="0" u="none" strike="noStrike" cap="none">
                <a:solidFill>
                  <a:schemeClr val="dk1"/>
                </a:solidFill>
                <a:latin typeface="Calibri"/>
                <a:ea typeface="Calibri"/>
                <a:cs typeface="Calibri"/>
                <a:sym typeface="Calibri"/>
              </a:rPr>
              <a:t> Always reflect and adapt conflict resolution tools to suit the pace, roles, and pressures specific to each context within the diverse landscape of the live performance sec</a:t>
            </a:r>
            <a:r>
              <a:rPr lang="en-GB" sz="1200" i="1" u="none" strike="noStrike" cap="none">
                <a:solidFill>
                  <a:schemeClr val="dk1"/>
                </a:solidFill>
                <a:latin typeface="Calibri"/>
                <a:ea typeface="Calibri"/>
                <a:cs typeface="Calibri"/>
                <a:sym typeface="Calibri"/>
              </a:rPr>
              <a:t>tor.</a:t>
            </a:r>
            <a:endParaRPr>
              <a:latin typeface="Calibri"/>
              <a:ea typeface="Calibri"/>
              <a:cs typeface="Calibri"/>
              <a:sym typeface="Calibri"/>
            </a:endParaRPr>
          </a:p>
        </p:txBody>
      </p:sp>
      <p:sp>
        <p:nvSpPr>
          <p:cNvPr id="325" name="Google Shape;325;g34519fc2d75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4519fc2d75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6" name="Google Shape;336;g34519fc2d75_0_6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Negotiation Management</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Negotiation is a fundamental life skill, naturally used daily, but often underutilized professionally. In the performing arts, it's a conversation, a give-and-take to find common ground that ensures all parties feel heard, respected, and satisfied. Constructive negotiation is  about building stronger relationships and lasting solutions. </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Negotiation Techniques - to promote clarity, flexibility, and mutual benefit.</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b="1">
                <a:latin typeface="Calibri"/>
                <a:ea typeface="Calibri"/>
                <a:cs typeface="Calibri"/>
                <a:sym typeface="Calibri"/>
              </a:rPr>
              <a:t>PULL Communication:</a:t>
            </a:r>
            <a:r>
              <a:rPr lang="en-GB">
                <a:latin typeface="Calibri"/>
                <a:ea typeface="Calibri"/>
                <a:cs typeface="Calibri"/>
                <a:sym typeface="Calibri"/>
              </a:rPr>
              <a:t> A communication style that actively seeks to understand others' perspectives, inviting openness, curiosity, and constructive dialogue to transform differences into collaborative agreements, rather than pushing arguments or reacting defensively.</a:t>
            </a:r>
            <a:endParaRPr b="1">
              <a:latin typeface="Calibri"/>
              <a:ea typeface="Calibri"/>
              <a:cs typeface="Calibri"/>
              <a:sym typeface="Calibri"/>
            </a:endParaRPr>
          </a:p>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Change  Management </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Core Idea:</a:t>
            </a:r>
            <a:r>
              <a:rPr lang="en-GB">
                <a:latin typeface="Calibri"/>
                <a:ea typeface="Calibri"/>
                <a:cs typeface="Calibri"/>
                <a:sym typeface="Calibri"/>
              </a:rPr>
              <a:t> In the unpredictable performing arts sector, managing change requires trust, resilience, and agility to transform challenges into growth. </a:t>
            </a:r>
            <a:r>
              <a:rPr lang="en-GB" b="1">
                <a:latin typeface="Calibri"/>
                <a:ea typeface="Calibri"/>
                <a:cs typeface="Calibri"/>
                <a:sym typeface="Calibri"/>
              </a:rPr>
              <a:t> </a:t>
            </a:r>
            <a:r>
              <a:rPr lang="en-GB">
                <a:latin typeface="Calibri"/>
                <a:ea typeface="Calibri"/>
                <a:cs typeface="Calibri"/>
                <a:sym typeface="Calibri"/>
              </a:rPr>
              <a:t>The essentials for foundations of change are trust &amp; resilience for navigating change purposefully and teams can grow through it.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 Embracing </a:t>
            </a:r>
            <a:r>
              <a:rPr lang="en-GB" b="1">
                <a:latin typeface="Calibri"/>
                <a:ea typeface="Calibri"/>
                <a:cs typeface="Calibri"/>
                <a:sym typeface="Calibri"/>
              </a:rPr>
              <a:t>Agility</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Mindset: Flexible, step-by-step approach. Learning by Doing (test, adapt, improve).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Scrum Framework (Practical Tools):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Iterative Development (Sprints): Short work cycles for rapid adaptation.</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Visibility &amp; Adaptability: Regular check-ins for transparency.</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Cross-Functional Teams: Diverse collaboration.</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Role Clarity &amp; Accountability: Structured team roles.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Responding to Stakeholders: Audience/stakeholder-centered projects.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Continuous Improvement: Retrospectives for learning and betterment.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ii. Navigating Transitions: </a:t>
            </a:r>
            <a:r>
              <a:rPr lang="en-GB" b="1">
                <a:latin typeface="Calibri"/>
                <a:ea typeface="Calibri"/>
                <a:cs typeface="Calibri"/>
                <a:sym typeface="Calibri"/>
              </a:rPr>
              <a:t>The Bridges Model</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Focus</a:t>
            </a:r>
            <a:r>
              <a:rPr lang="en-GB">
                <a:latin typeface="Calibri"/>
                <a:ea typeface="Calibri"/>
                <a:cs typeface="Calibri"/>
                <a:sym typeface="Calibri"/>
              </a:rPr>
              <a:t>: Addresses the emotional impact of change on individuals.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Three Phases of Transition:</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Ending, Losing, &amp; Letting Go: Reactions (fear, resistance). </a:t>
            </a:r>
            <a:br>
              <a:rPr lang="en-GB">
                <a:latin typeface="Calibri"/>
                <a:ea typeface="Calibri"/>
                <a:cs typeface="Calibri"/>
                <a:sym typeface="Calibri"/>
              </a:rPr>
            </a:br>
            <a:r>
              <a:rPr lang="en-GB">
                <a:latin typeface="Calibri"/>
                <a:ea typeface="Calibri"/>
                <a:cs typeface="Calibri"/>
                <a:sym typeface="Calibri"/>
              </a:rPr>
              <a:t>Support: Empathy, acknowledging loss.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The Neutral Zone: "In-between" (confusion, frustration). </a:t>
            </a:r>
            <a:br>
              <a:rPr lang="en-GB">
                <a:latin typeface="Calibri"/>
                <a:ea typeface="Calibri"/>
                <a:cs typeface="Calibri"/>
                <a:sym typeface="Calibri"/>
              </a:rPr>
            </a:br>
            <a:r>
              <a:rPr lang="en-GB">
                <a:latin typeface="Calibri"/>
                <a:ea typeface="Calibri"/>
                <a:cs typeface="Calibri"/>
                <a:sym typeface="Calibri"/>
              </a:rPr>
              <a:t>Support: Safe space, clear short-term goals.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The New Beginning: Acceptance, new routines (positive). </a:t>
            </a:r>
            <a:br>
              <a:rPr lang="en-GB">
                <a:latin typeface="Calibri"/>
                <a:ea typeface="Calibri"/>
                <a:cs typeface="Calibri"/>
                <a:sym typeface="Calibri"/>
              </a:rPr>
            </a:br>
            <a:r>
              <a:rPr lang="en-GB">
                <a:latin typeface="Calibri"/>
                <a:ea typeface="Calibri"/>
                <a:cs typeface="Calibri"/>
                <a:sym typeface="Calibri"/>
              </a:rPr>
              <a:t>Support: Celebrating wins, clarifying roles.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iv. Tool for Continuous Improvement: </a:t>
            </a:r>
            <a:r>
              <a:rPr lang="en-GB" b="1">
                <a:latin typeface="Calibri"/>
                <a:ea typeface="Calibri"/>
                <a:cs typeface="Calibri"/>
                <a:sym typeface="Calibri"/>
              </a:rPr>
              <a:t>The PDCA Cycle (Plan–Do–Check–Act cycle)</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Focus: Practical loop for continuous learning and iteration. Ideal for dynamic environments.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Cycle Steps: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Plan: Identify change, set objectives.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Do: Pilot, support team.</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Check: Evaluate what worked/didn't.</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Act: Refine plan, embed improvements.</a:t>
            </a:r>
            <a:endParaRPr/>
          </a:p>
        </p:txBody>
      </p:sp>
      <p:sp>
        <p:nvSpPr>
          <p:cNvPr id="337" name="Google Shape;337;g34519fc2d75_0_6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C9C66-30CA-2AD0-B6AB-9B60A6943C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2FCD067-6216-9DA9-20DD-E02219E909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E66B1D4-3BD2-A23C-4716-FAE35622FE01}"/>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DBF87C0-6F08-5756-9A29-D8C4E1A96F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3412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34519fc2d75_0_3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7" name="Google Shape;347;g34519fc2d75_0_3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g34519fc2d75_0_30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3AF4D-7746-2382-7AFA-6B8059C5165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2CB8A21-53D4-B85C-56AF-54EF61C2EE3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D916F84-AFA9-388A-7E81-A0E4C8F4A3A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The key pillars of lesson 3 are: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Trainer Preparation - Learning in the Room: Designing Inclusive Learning Environments and Engaging Participants</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Navigating Power Relations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DEI Concepts and Strategies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Building an Adaptive Mindset and Resilience: Practical Advice and Strategies</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endParaRPr lang="el-GR" dirty="0"/>
          </a:p>
        </p:txBody>
      </p:sp>
      <p:sp>
        <p:nvSpPr>
          <p:cNvPr id="4" name="Θέση αριθμού διαφάνειας 3">
            <a:extLst>
              <a:ext uri="{FF2B5EF4-FFF2-40B4-BE49-F238E27FC236}">
                <a16:creationId xmlns:a16="http://schemas.microsoft.com/office/drawing/2014/main" id="{0FD79292-10D4-0FC0-912A-2C3EE266307C}"/>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1695077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4519fc2d75_0_8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6" name="Google Shape;356;g34519fc2d75_0_8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200"/>
              </a:spcBef>
              <a:spcAft>
                <a:spcPts val="0"/>
              </a:spcAft>
              <a:buClr>
                <a:srgbClr val="569838"/>
              </a:buClr>
              <a:buSzPts val="1200"/>
              <a:buFont typeface="Calibri"/>
              <a:buChar char="➔"/>
            </a:pPr>
            <a:r>
              <a:rPr lang="en-GB">
                <a:solidFill>
                  <a:srgbClr val="569838"/>
                </a:solidFill>
                <a:latin typeface="Calibri"/>
                <a:ea typeface="Calibri"/>
                <a:cs typeface="Calibri"/>
                <a:sym typeface="Calibri"/>
              </a:rPr>
              <a:t>Understanding Power Relations in the Performing Arts</a:t>
            </a:r>
            <a:endParaRPr>
              <a:solidFill>
                <a:srgbClr val="569838"/>
              </a:solidFill>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latin typeface="Calibri"/>
                <a:ea typeface="Calibri"/>
                <a:cs typeface="Calibri"/>
                <a:sym typeface="Calibri"/>
              </a:rPr>
              <a:t>Power shapes every aspect of the performing arts, from a project's inception to its audience reception. Understanding these dynamics creates space for more equitable and effective collaboration. Addressing power relations is key to empowering learners and their teams to build inclusive, transparent, and genuinely successful working environments. The key lies in understanding where and why power dynamics emerge—and how to adapt to navigate them. </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 Where Power Resides: </a:t>
            </a:r>
            <a:br>
              <a:rPr lang="en-GB" sz="1100">
                <a:solidFill>
                  <a:srgbClr val="569838"/>
                </a:solidFill>
                <a:latin typeface="Calibri"/>
                <a:ea typeface="Calibri"/>
                <a:cs typeface="Calibri"/>
                <a:sym typeface="Calibri"/>
              </a:rPr>
            </a:br>
            <a:r>
              <a:rPr lang="en-GB" sz="1100">
                <a:latin typeface="Calibri"/>
                <a:ea typeface="Calibri"/>
                <a:cs typeface="Calibri"/>
                <a:sym typeface="Calibri"/>
              </a:rPr>
              <a:t>Power isn't just formal (hierarchies, funding bodies etc). It also exists subtly in:</a:t>
            </a:r>
            <a:endParaRPr sz="1100">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Informal Hierarchies:</a:t>
            </a:r>
            <a:r>
              <a:rPr lang="en-GB" sz="1100">
                <a:latin typeface="Calibri"/>
                <a:ea typeface="Calibri"/>
                <a:cs typeface="Calibri"/>
                <a:sym typeface="Calibri"/>
              </a:rPr>
              <a:t> Based on experience, visibility, reputation, or control over resources (e.g., technical tools, rehearsal time).</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Unspoken Rules &amp; Cultural Norms:</a:t>
            </a:r>
            <a:r>
              <a:rPr lang="en-GB" sz="1100">
                <a:latin typeface="Calibri"/>
                <a:ea typeface="Calibri"/>
                <a:cs typeface="Calibri"/>
                <a:sym typeface="Calibri"/>
              </a:rPr>
              <a:t> The "invisible curriculum" of expected behaviors (e.g., always saying "yes," avoiding unsolicited notes), which can reinforce hierarchy and silence discomfort.</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Informal Networks:</a:t>
            </a:r>
            <a:r>
              <a:rPr lang="en-GB" sz="1100">
                <a:latin typeface="Calibri"/>
                <a:ea typeface="Calibri"/>
                <a:cs typeface="Calibri"/>
                <a:sym typeface="Calibri"/>
              </a:rPr>
              <a:t> "Who you know" circles that shape job opportunities, collaborations, and access, often excluding those without </a:t>
            </a:r>
            <a:r>
              <a:rPr lang="en-GB" sz="1100" i="1">
                <a:latin typeface="Calibri"/>
                <a:ea typeface="Calibri"/>
                <a:cs typeface="Calibri"/>
                <a:sym typeface="Calibri"/>
              </a:rPr>
              <a:t>insider</a:t>
            </a:r>
            <a:r>
              <a:rPr lang="en-GB" sz="1100">
                <a:latin typeface="Calibri"/>
                <a:ea typeface="Calibri"/>
                <a:cs typeface="Calibri"/>
                <a:sym typeface="Calibri"/>
              </a:rPr>
              <a:t> connections.</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Gatekeepers:</a:t>
            </a:r>
            <a:r>
              <a:rPr lang="en-GB" sz="1100">
                <a:latin typeface="Calibri"/>
                <a:ea typeface="Calibri"/>
                <a:cs typeface="Calibri"/>
                <a:sym typeface="Calibri"/>
              </a:rPr>
              <a:t> Individuals or institutions (schools, agents, casting directors ) and digital systems who control access to resources, visibility, and career progression, often using subjective criteria that can reinforce existing biases (e.g., social media algorithms, AI tools, streaming platforms).</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External Influences:</a:t>
            </a:r>
            <a:r>
              <a:rPr lang="en-GB" sz="1100">
                <a:latin typeface="Calibri"/>
                <a:ea typeface="Calibri"/>
                <a:cs typeface="Calibri"/>
                <a:sym typeface="Calibri"/>
              </a:rPr>
              <a:t> Funders, critics, or community stakeholders can significantly sway internal decisions.</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ii. Why Understanding Power Matters for Teams:</a:t>
            </a:r>
            <a:endParaRPr sz="1100">
              <a:solidFill>
                <a:srgbClr val="569838"/>
              </a:solidFill>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Impact on Collaboration:</a:t>
            </a:r>
            <a:r>
              <a:rPr lang="en-GB" sz="1100">
                <a:latin typeface="Calibri"/>
                <a:ea typeface="Calibri"/>
                <a:cs typeface="Calibri"/>
                <a:sym typeface="Calibri"/>
              </a:rPr>
              <a:t> Unspoken or unbalanced power can lead to misunderstandings, delays, frustration, and limited participation. Awareness leads to smoother, more productive teamwork.</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Decision-Making:</a:t>
            </a:r>
            <a:r>
              <a:rPr lang="en-GB" sz="1100">
                <a:latin typeface="Calibri"/>
                <a:ea typeface="Calibri"/>
                <a:cs typeface="Calibri"/>
                <a:sym typeface="Calibri"/>
              </a:rPr>
              <a:t> Power dynamics dictate "who gets to decide" and whose voice carries weight, even outside formal roles.</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Inclusion &amp; Exclusion:</a:t>
            </a:r>
            <a:r>
              <a:rPr lang="en-GB" sz="1100">
                <a:latin typeface="Calibri"/>
                <a:ea typeface="Calibri"/>
                <a:cs typeface="Calibri"/>
                <a:sym typeface="Calibri"/>
              </a:rPr>
              <a:t> Power structures profoundly affect who feels they belong, are heard, hired, or included. They can maintain imbalances even with formal equality policies.</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Discrimination:</a:t>
            </a:r>
            <a:r>
              <a:rPr lang="en-GB" sz="1100">
                <a:latin typeface="Calibri"/>
                <a:ea typeface="Calibri"/>
                <a:cs typeface="Calibri"/>
                <a:sym typeface="Calibri"/>
              </a:rPr>
              <a:t> Unbalanced power facilitates discrimination, whether explicit (direct acts), subtle (microaggressions, unconscious bias), or structural (institutional norms, representation gaps, socioeconomic barriers).</a:t>
            </a:r>
            <a:br>
              <a:rPr lang="en-GB" sz="1100">
                <a:latin typeface="Calibri"/>
                <a:ea typeface="Calibri"/>
                <a:cs typeface="Calibri"/>
                <a:sym typeface="Calibri"/>
              </a:rPr>
            </a:br>
            <a:endParaRPr/>
          </a:p>
        </p:txBody>
      </p:sp>
      <p:sp>
        <p:nvSpPr>
          <p:cNvPr id="357" name="Google Shape;357;g34519fc2d75_0_8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4519fc2d75_0_1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7" name="Google Shape;367;g34519fc2d75_0_15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How to Adapt in Order to Foster Equitable Dynamics in Practice? </a:t>
            </a:r>
            <a:r>
              <a:rPr lang="en-GB" i="1">
                <a:latin typeface="Calibri"/>
                <a:ea typeface="Calibri"/>
                <a:cs typeface="Calibri"/>
                <a:sym typeface="Calibri"/>
              </a:rPr>
              <a:t>📌 </a:t>
            </a:r>
            <a:r>
              <a:rPr lang="en-GB">
                <a:latin typeface="Calibri"/>
                <a:ea typeface="Calibri"/>
                <a:cs typeface="Calibri"/>
                <a:sym typeface="Calibri"/>
              </a:rPr>
              <a:t>Trainer Focus: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Promote Awareness:</a:t>
            </a:r>
            <a:r>
              <a:rPr lang="en-GB">
                <a:latin typeface="Calibri"/>
                <a:ea typeface="Calibri"/>
                <a:cs typeface="Calibri"/>
                <a:sym typeface="Calibri"/>
              </a:rPr>
              <a:t> Encourage learners to critically ask: "Who decides? Whose voice carries weight? Who benefits from unspoken norms? Whose voices are missing?"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Challenge the Unspoken:</a:t>
            </a:r>
            <a:r>
              <a:rPr lang="en-GB">
                <a:latin typeface="Calibri"/>
                <a:ea typeface="Calibri"/>
                <a:cs typeface="Calibri"/>
                <a:sym typeface="Calibri"/>
              </a:rPr>
              <a:t> Guide discussions around "professionalism" and cultural norms to identify and question exclusionary practices.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Advocate for Transparency:</a:t>
            </a:r>
            <a:r>
              <a:rPr lang="en-GB">
                <a:latin typeface="Calibri"/>
                <a:ea typeface="Calibri"/>
                <a:cs typeface="Calibri"/>
                <a:sym typeface="Calibri"/>
              </a:rPr>
              <a:t> Guide to seek clarity in decision-making processes and resource distribution.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Encourage Inclusive Networks:</a:t>
            </a:r>
            <a:r>
              <a:rPr lang="en-GB">
                <a:latin typeface="Calibri"/>
                <a:ea typeface="Calibri"/>
                <a:cs typeface="Calibri"/>
                <a:sym typeface="Calibri"/>
              </a:rPr>
              <a:t> Stress the importance of intentionally expanding professional circles beyond familiar faces to foster diversity.</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Empower Constructive Action:</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Speak Up:</a:t>
            </a:r>
            <a:r>
              <a:rPr lang="en-GB">
                <a:latin typeface="Calibri"/>
                <a:ea typeface="Calibri"/>
                <a:cs typeface="Calibri"/>
                <a:sym typeface="Calibri"/>
              </a:rPr>
              <a:t> Encourage assertive (not aggressive) communication to address observed discrimination or imbalances.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Question Criteria:</a:t>
            </a:r>
            <a:r>
              <a:rPr lang="en-GB">
                <a:latin typeface="Calibri"/>
                <a:ea typeface="Calibri"/>
                <a:cs typeface="Calibri"/>
                <a:sym typeface="Calibri"/>
              </a:rPr>
              <a:t> Challenge vague selection criteria and propose inclusive alternatives.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Document &amp; Advocate:</a:t>
            </a:r>
            <a:r>
              <a:rPr lang="en-GB">
                <a:latin typeface="Calibri"/>
                <a:ea typeface="Calibri"/>
                <a:cs typeface="Calibri"/>
                <a:sym typeface="Calibri"/>
              </a:rPr>
              <a:t> Teach the importance of documenting incidents and pushing for systemic policy changes.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Build Support:</a:t>
            </a:r>
            <a:r>
              <a:rPr lang="en-GB">
                <a:latin typeface="Calibri"/>
                <a:ea typeface="Calibri"/>
                <a:cs typeface="Calibri"/>
                <a:sym typeface="Calibri"/>
              </a:rPr>
              <a:t> Emphasize seeking and offering support when navigating challenging power dynamics.</a:t>
            </a:r>
            <a:endParaRPr>
              <a:latin typeface="Calibri"/>
              <a:ea typeface="Calibri"/>
              <a:cs typeface="Calibri"/>
              <a:sym typeface="Calibri"/>
            </a:endParaRPr>
          </a:p>
        </p:txBody>
      </p:sp>
      <p:sp>
        <p:nvSpPr>
          <p:cNvPr id="368" name="Google Shape;368;g34519fc2d75_0_15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85E3F-EE32-0BB6-8C2B-79AFA626E42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949D9C-5CBE-92E0-B9C3-1D86BB16566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64B64CC-A899-A88A-3B12-CAD36805AC40}"/>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The key pillars of lesson 1 are: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Trainer Preparation - Reading the Room: Understanding Yourself, Your Learners, and the Learning Environment</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People Management skills with Training Tips</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Leading &amp; Motivating Performing Arts Teams</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The Role of Emotional Intelligence in Building Resilience: Facilitation Support</a:t>
            </a:r>
            <a:r>
              <a:rPr lang="en-GB" sz="1100" noProof="0" dirty="0">
                <a:effectLst/>
                <a:latin typeface="Calibri" panose="020F0502020204030204" pitchFamily="34" charset="0"/>
                <a:ea typeface="Calibri" panose="020F0502020204030204" pitchFamily="34" charset="0"/>
                <a:cs typeface="Calibri" panose="020F0502020204030204" pitchFamily="34" charset="0"/>
              </a:rPr>
              <a:t> </a:t>
            </a:r>
          </a:p>
          <a:p>
            <a:endParaRPr lang="el-GR" dirty="0"/>
          </a:p>
        </p:txBody>
      </p:sp>
      <p:sp>
        <p:nvSpPr>
          <p:cNvPr id="4" name="Θέση αριθμού διαφάνειας 3">
            <a:extLst>
              <a:ext uri="{FF2B5EF4-FFF2-40B4-BE49-F238E27FC236}">
                <a16:creationId xmlns:a16="http://schemas.microsoft.com/office/drawing/2014/main" id="{0FAAF6A5-AD71-6358-BA40-E52E41050F5F}"/>
              </a:ext>
            </a:extLst>
          </p:cNvPr>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1474320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DEI Concepts and Strategies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Diversity, Equity, and Inclusion (DEI) are fundamental principles rooted in human rights, essential for creating fair, respectful, and vibrant spaces in the performing arts.</a:t>
            </a:r>
            <a:endParaRPr>
              <a:latin typeface="Calibri"/>
              <a:ea typeface="Calibri"/>
              <a:cs typeface="Calibri"/>
              <a:sym typeface="Calibri"/>
            </a:endParaRPr>
          </a:p>
          <a:p>
            <a:pPr marL="0" lvl="0" indent="0" algn="l" rtl="0">
              <a:lnSpc>
                <a:spcPct val="115000"/>
              </a:lnSpc>
              <a:spcBef>
                <a:spcPts val="1200"/>
              </a:spcBef>
              <a:spcAft>
                <a:spcPts val="0"/>
              </a:spcAft>
              <a:buNone/>
            </a:pPr>
            <a:r>
              <a:rPr lang="en-GB">
                <a:latin typeface="Calibri"/>
                <a:ea typeface="Calibri"/>
                <a:cs typeface="Calibri"/>
                <a:sym typeface="Calibri"/>
              </a:rPr>
              <a:t>Core Concepts in DEI are: </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Diversity</a:t>
            </a:r>
            <a:r>
              <a:rPr lang="en-GB">
                <a:latin typeface="Calibri"/>
                <a:ea typeface="Calibri"/>
                <a:cs typeface="Calibri"/>
                <a:sym typeface="Calibri"/>
              </a:rPr>
              <a:t>: The full range of human differences (race, gender, age, disability, culture, etc.), enriching creativity and storytelling.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Equity</a:t>
            </a:r>
            <a:r>
              <a:rPr lang="en-GB">
                <a:latin typeface="Calibri"/>
                <a:ea typeface="Calibri"/>
                <a:cs typeface="Calibri"/>
                <a:sym typeface="Calibri"/>
              </a:rPr>
              <a:t>: Ensuring fair access by addressing systemic barriers and providing tailored opportunities, resources, and support so everyone can contribute and succeed.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Inclusion</a:t>
            </a:r>
            <a:r>
              <a:rPr lang="en-GB">
                <a:latin typeface="Calibri"/>
                <a:ea typeface="Calibri"/>
                <a:cs typeface="Calibri"/>
                <a:sym typeface="Calibri"/>
              </a:rPr>
              <a:t>: Actively creating spaces where everyone feels welcomed, respected, supported, and valued, encouraging full participation.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Equality</a:t>
            </a:r>
            <a:r>
              <a:rPr lang="en-GB">
                <a:latin typeface="Calibri"/>
                <a:ea typeface="Calibri"/>
                <a:cs typeface="Calibri"/>
                <a:sym typeface="Calibri"/>
              </a:rPr>
              <a:t>: Aiming for everyone to have the same opportunities and resources; it's a desired outcome but needs equity to account for historical disadvantages.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Intersectionality</a:t>
            </a:r>
            <a:r>
              <a:rPr lang="en-GB">
                <a:latin typeface="Calibri"/>
                <a:ea typeface="Calibri"/>
                <a:cs typeface="Calibri"/>
                <a:sym typeface="Calibri"/>
              </a:rPr>
              <a:t>: A framework recognizing how intersecting identity markers (e.g., race, gender, class) shape unique experiences of discrimination and privilege, fostering empathy and broader creative expression.</a:t>
            </a:r>
            <a:endParaRPr>
              <a:latin typeface="Calibri"/>
              <a:ea typeface="Calibri"/>
              <a:cs typeface="Calibri"/>
              <a:sym typeface="Calibri"/>
            </a:endParaRPr>
          </a:p>
          <a:p>
            <a:pPr marL="457200" lvl="0" indent="0" algn="l" rtl="0">
              <a:lnSpc>
                <a:spcPct val="115000"/>
              </a:lnSpc>
              <a:spcBef>
                <a:spcPts val="0"/>
              </a:spcBef>
              <a:spcAft>
                <a:spcPts val="0"/>
              </a:spcAft>
              <a:buNone/>
            </a:pPr>
            <a:br>
              <a:rPr lang="en-GB">
                <a:latin typeface="Calibri"/>
                <a:ea typeface="Calibri"/>
                <a:cs typeface="Calibri"/>
                <a:sym typeface="Calibri"/>
              </a:rPr>
            </a:br>
            <a:r>
              <a:rPr lang="en-GB" b="1">
                <a:latin typeface="Calibri"/>
                <a:ea typeface="Calibri"/>
                <a:cs typeface="Calibri"/>
                <a:sym typeface="Calibri"/>
              </a:rPr>
              <a:t>DEI Framework in Action: Guiding Principles and Practices  are</a:t>
            </a:r>
            <a:endParaRPr b="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Developing a DEI Strategy (</a:t>
            </a:r>
            <a:r>
              <a:rPr lang="en-GB">
                <a:latin typeface="Calibri"/>
                <a:ea typeface="Calibri"/>
                <a:cs typeface="Calibri"/>
                <a:sym typeface="Calibri"/>
              </a:rPr>
              <a:t>Key elements: Defining Measurable Goals, Accountability Frameworks, Support Systems for Underrepresented Professionals, Continuous Evaluation) </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Why it matters?</a:t>
            </a:r>
            <a:r>
              <a:rPr lang="en-GB" b="1">
                <a:latin typeface="Calibri"/>
                <a:ea typeface="Calibri"/>
                <a:cs typeface="Calibri"/>
                <a:sym typeface="Calibri"/>
              </a:rPr>
              <a:t> </a:t>
            </a:r>
            <a:r>
              <a:rPr lang="en-GB" i="1">
                <a:latin typeface="Calibri"/>
                <a:ea typeface="Calibri"/>
                <a:cs typeface="Calibri"/>
                <a:sym typeface="Calibri"/>
              </a:rPr>
              <a:t>To understand and guide the strategic implementation of DEI within organizations, ensuring sustainable and impactful change.</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Adopting Inclusive Languag</a:t>
            </a:r>
            <a:r>
              <a:rPr lang="en-GB">
                <a:latin typeface="Calibri"/>
                <a:ea typeface="Calibri"/>
                <a:cs typeface="Calibri"/>
                <a:sym typeface="Calibri"/>
              </a:rPr>
              <a:t>e (Key elements: Guiding Philosophy, Practical Application, Continuous Adaptation)</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Why it matters?</a:t>
            </a:r>
            <a:r>
              <a:rPr lang="en-GB" i="1">
                <a:latin typeface="Calibri"/>
                <a:ea typeface="Calibri"/>
                <a:cs typeface="Calibri"/>
                <a:sym typeface="Calibri"/>
              </a:rPr>
              <a:t>To establish psychological safety, build trust, and ensure all voices feel valued, reflecting an organization's ethical  commitments in daily interactions.</a:t>
            </a:r>
            <a:endParaRPr i="1">
              <a:latin typeface="Calibri"/>
              <a:ea typeface="Calibri"/>
              <a:cs typeface="Calibri"/>
              <a:sym typeface="Calibri"/>
            </a:endParaRPr>
          </a:p>
          <a:p>
            <a:pPr marL="914400" lvl="0" indent="0" algn="l" rtl="0">
              <a:lnSpc>
                <a:spcPct val="115000"/>
              </a:lnSpc>
              <a:spcBef>
                <a:spcPts val="0"/>
              </a:spcBef>
              <a:spcAft>
                <a:spcPts val="0"/>
              </a:spcAft>
              <a:buNone/>
            </a:pPr>
            <a:endParaRPr sz="100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Building a Culture of Respect &amp; Accountability</a:t>
            </a:r>
            <a:r>
              <a:rPr lang="en-GB">
                <a:latin typeface="Calibri"/>
                <a:ea typeface="Calibri"/>
                <a:cs typeface="Calibri"/>
                <a:sym typeface="Calibri"/>
              </a:rPr>
              <a:t>  (Key elements: Active Listening, Trust &amp; Emotional Safety Tools,  Shared Collective Responsibility, Anti-Discrimination Policies.</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Why it matters?</a:t>
            </a:r>
            <a:r>
              <a:rPr lang="en-GB" i="1">
                <a:latin typeface="Calibri"/>
                <a:ea typeface="Calibri"/>
                <a:cs typeface="Calibri"/>
                <a:sym typeface="Calibri"/>
              </a:rPr>
              <a:t> To build an environment where vulnerability is safe, communication is clear, and DEI values are consistently upheld through collective effort and clear policies. </a:t>
            </a:r>
            <a:endParaRPr i="1">
              <a:latin typeface="Calibri"/>
              <a:ea typeface="Calibri"/>
              <a:cs typeface="Calibri"/>
              <a:sym typeface="Calibri"/>
            </a:endParaRPr>
          </a:p>
          <a:p>
            <a:pPr marL="914400" lvl="0" indent="0" algn="l" rtl="0">
              <a:lnSpc>
                <a:spcPct val="115000"/>
              </a:lnSpc>
              <a:spcBef>
                <a:spcPts val="0"/>
              </a:spcBef>
              <a:spcAft>
                <a:spcPts val="0"/>
              </a:spcAft>
              <a:buNone/>
            </a:pPr>
            <a:endParaRPr i="1">
              <a:latin typeface="Calibri"/>
              <a:ea typeface="Calibri"/>
              <a:cs typeface="Calibri"/>
              <a:sym typeface="Calibri"/>
            </a:endParaRPr>
          </a:p>
        </p:txBody>
      </p:sp>
      <p:sp>
        <p:nvSpPr>
          <p:cNvPr id="379" name="Google Shape;37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4519fc2d75_0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7" name="Google Shape;387;g34519fc2d75_0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Building an Adaptive Mindset  and Resilience </a:t>
            </a:r>
            <a:endParaRPr b="1">
              <a:latin typeface="Calibri"/>
              <a:ea typeface="Calibri"/>
              <a:cs typeface="Calibri"/>
              <a:sym typeface="Calibri"/>
            </a:endParaRPr>
          </a:p>
          <a:p>
            <a:pPr marL="457200" lvl="0" indent="-317500" algn="just" rtl="0">
              <a:lnSpc>
                <a:spcPct val="115000"/>
              </a:lnSpc>
              <a:spcBef>
                <a:spcPts val="600"/>
              </a:spcBef>
              <a:spcAft>
                <a:spcPts val="0"/>
              </a:spcAft>
              <a:buSzPts val="1400"/>
              <a:buFont typeface="Calibri"/>
              <a:buChar char="-"/>
            </a:pPr>
            <a:r>
              <a:rPr lang="en-GB">
                <a:latin typeface="Calibri"/>
                <a:ea typeface="Calibri"/>
                <a:cs typeface="Calibri"/>
                <a:sym typeface="Calibri"/>
              </a:rPr>
              <a:t>Embracing Complexity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Complexity</a:t>
            </a:r>
            <a:r>
              <a:rPr lang="en-GB">
                <a:latin typeface="Calibri"/>
                <a:ea typeface="Calibri"/>
                <a:cs typeface="Calibri"/>
                <a:sym typeface="Calibri"/>
              </a:rPr>
              <a:t> is inherent in the performing arts—not an obstacle, but a living system offering creative potential.</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Benefits: Leaning into complexity sparks innovation, stretches creativity, shapes stronger leaders, and enhances organizational sustainability.</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Interconnectedness: Recognize that artistic freedom, operational efficiency, and financial planning are deeply intertwined, requiring a holistic view to find balance.</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like adaptability and change management, along with self-care and community support, empower us to navigate complexity with confidence</a:t>
            </a:r>
            <a:endParaRPr>
              <a:latin typeface="Calibri"/>
              <a:ea typeface="Calibri"/>
              <a:cs typeface="Calibri"/>
              <a:sym typeface="Calibri"/>
            </a:endParaRPr>
          </a:p>
          <a:p>
            <a:pPr marL="457200" lvl="0" indent="-317500" algn="l" rtl="0">
              <a:lnSpc>
                <a:spcPct val="115000"/>
              </a:lnSpc>
              <a:spcBef>
                <a:spcPts val="1200"/>
              </a:spcBef>
              <a:spcAft>
                <a:spcPts val="0"/>
              </a:spcAft>
              <a:buSzPts val="1400"/>
              <a:buFont typeface="Calibri"/>
              <a:buChar char="-"/>
            </a:pPr>
            <a:r>
              <a:rPr lang="en-GB" b="1">
                <a:latin typeface="Calibri"/>
                <a:ea typeface="Calibri"/>
                <a:cs typeface="Calibri"/>
                <a:sym typeface="Calibri"/>
              </a:rPr>
              <a:t>Developing an Adaptive Mindset</a:t>
            </a:r>
            <a:r>
              <a:rPr lang="en-GB">
                <a:latin typeface="Calibri"/>
                <a:ea typeface="Calibri"/>
                <a:cs typeface="Calibri"/>
                <a:sym typeface="Calibri"/>
              </a:rPr>
              <a:t>: means staying relevant demands an adaptive mindset that sees change as an opportunity, not a threat.</a:t>
            </a:r>
            <a:endParaRPr>
              <a:latin typeface="Calibri"/>
              <a:ea typeface="Calibri"/>
              <a:cs typeface="Calibri"/>
              <a:sym typeface="Calibri"/>
            </a:endParaRPr>
          </a:p>
          <a:p>
            <a:pPr marL="457200" lvl="0" indent="0" algn="l" rtl="0">
              <a:lnSpc>
                <a:spcPct val="115000"/>
              </a:lnSpc>
              <a:spcBef>
                <a:spcPts val="1200"/>
              </a:spcBef>
              <a:spcAft>
                <a:spcPts val="0"/>
              </a:spcAft>
              <a:buNone/>
            </a:pPr>
            <a:r>
              <a:rPr lang="en-GB" b="1">
                <a:latin typeface="Calibri"/>
                <a:ea typeface="Calibri"/>
                <a:cs typeface="Calibri"/>
                <a:sym typeface="Calibri"/>
              </a:rPr>
              <a:t>Key Components:</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Openness:</a:t>
            </a:r>
            <a:r>
              <a:rPr lang="en-GB">
                <a:latin typeface="Calibri"/>
                <a:ea typeface="Calibri"/>
                <a:cs typeface="Calibri"/>
                <a:sym typeface="Calibri"/>
              </a:rPr>
              <a:t> Willingness to explore new ideas, technologies, and audience behaviors.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Resilience:</a:t>
            </a:r>
            <a:r>
              <a:rPr lang="en-GB">
                <a:latin typeface="Calibri"/>
                <a:ea typeface="Calibri"/>
                <a:cs typeface="Calibri"/>
                <a:sym typeface="Calibri"/>
              </a:rPr>
              <a:t> Ability to handle setbacks, learn, recover, and let go of what no longer works.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Creative Problem-Solving:</a:t>
            </a:r>
            <a:r>
              <a:rPr lang="en-GB">
                <a:latin typeface="Calibri"/>
                <a:ea typeface="Calibri"/>
                <a:cs typeface="Calibri"/>
                <a:sym typeface="Calibri"/>
              </a:rPr>
              <a:t> Finding new ways through challenges, embracing innovation (e.g., digital formats, new engagement models).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Overcoming Resistance:</a:t>
            </a:r>
            <a:r>
              <a:rPr lang="en-GB">
                <a:latin typeface="Calibri"/>
                <a:ea typeface="Calibri"/>
                <a:cs typeface="Calibri"/>
                <a:sym typeface="Calibri"/>
              </a:rPr>
              <a:t> Adaptability to moving through fear-based resistance with openness, empathy, and creative leadership, rather than force. </a:t>
            </a:r>
            <a:endParaRPr>
              <a:latin typeface="Calibri"/>
              <a:ea typeface="Calibri"/>
              <a:cs typeface="Calibri"/>
              <a:sym typeface="Calibri"/>
            </a:endParaRPr>
          </a:p>
        </p:txBody>
      </p:sp>
      <p:sp>
        <p:nvSpPr>
          <p:cNvPr id="388" name="Google Shape;388;g34519fc2d75_0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34519fc2d75_0_1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7" name="Google Shape;397;g34519fc2d75_0_1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Building Resilience: Practical Strategies </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Understanding Reactions:</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Use tools like The Change Curve to recognize and anticipate emotional stages (shock, resistance, exploration, acceptance) and typical responses during transitions.</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Clear Communication:</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"Anchor What Stays" (remind of mission, values) and "Show the Big Picture" (timelines, plans) to build trust and calm uncertainty with honest and consistent information. </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Co-Creating Change:</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Involve teams through "Feedback Loops" and "Change Champions" to build buy-in and share the load. People support what they help shape.</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Strengthening Resilience:</a:t>
            </a:r>
            <a:r>
              <a:rPr lang="en-GB">
                <a:latin typeface="Calibri"/>
                <a:ea typeface="Calibri"/>
                <a:cs typeface="Calibri"/>
                <a:sym typeface="Calibri"/>
              </a:rPr>
              <a:t> </a:t>
            </a:r>
            <a:endParaRPr>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Promote psychological safety (making it safe to speak up) and celebrate quick wins to build momentum and support.</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From Insight to Action:</a:t>
            </a:r>
            <a:endParaRPr b="1">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 Guide planning using simple change models (e.g., </a:t>
            </a:r>
            <a:r>
              <a:rPr lang="en-GB" i="1"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ADKAR</a:t>
            </a:r>
            <a:r>
              <a:rPr lang="en-GB" i="1">
                <a:latin typeface="Calibri"/>
                <a:ea typeface="Calibri"/>
                <a:cs typeface="Calibri"/>
                <a:sym typeface="Calibri"/>
              </a:rPr>
              <a:t>, </a:t>
            </a:r>
            <a:r>
              <a:rPr lang="en-GB" i="1" u="sng">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Kotter's first 3 steps</a:t>
            </a:r>
            <a:r>
              <a:rPr lang="en-GB" i="1">
                <a:latin typeface="Calibri"/>
                <a:ea typeface="Calibri"/>
                <a:cs typeface="Calibri"/>
                <a:sym typeface="Calibri"/>
              </a:rPr>
              <a:t>) and tools like </a:t>
            </a:r>
            <a:r>
              <a:rPr lang="en-GB" i="1" u="sng">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"Stakeholder mapping"</a:t>
            </a:r>
            <a:r>
              <a:rPr lang="en-GB" i="1">
                <a:latin typeface="Calibri"/>
                <a:ea typeface="Calibri"/>
                <a:cs typeface="Calibri"/>
                <a:sym typeface="Calibri"/>
              </a:rPr>
              <a:t> and "</a:t>
            </a:r>
            <a:r>
              <a:rPr lang="en-GB" i="1" u="sng">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Risk Radar</a:t>
            </a:r>
            <a:r>
              <a:rPr lang="en-GB" i="1">
                <a:latin typeface="Calibri"/>
                <a:ea typeface="Calibri"/>
                <a:cs typeface="Calibri"/>
                <a:sym typeface="Calibri"/>
              </a:rPr>
              <a:t>."</a:t>
            </a:r>
            <a:endParaRPr i="1">
              <a:solidFill>
                <a:srgbClr val="569838"/>
              </a:solidFill>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Within the dynamic and often challenging performing arts industry, </a:t>
            </a:r>
            <a:r>
              <a:rPr lang="en-GB" b="1">
                <a:latin typeface="Calibri"/>
                <a:ea typeface="Calibri"/>
                <a:cs typeface="Calibri"/>
                <a:sym typeface="Calibri"/>
              </a:rPr>
              <a:t>Personal and Collective Resilience</a:t>
            </a:r>
            <a:r>
              <a:rPr lang="en-GB">
                <a:latin typeface="Calibri"/>
                <a:ea typeface="Calibri"/>
                <a:cs typeface="Calibri"/>
                <a:sym typeface="Calibri"/>
              </a:rPr>
              <a:t> are crucial for sustained success and well-being.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These encompass </a:t>
            </a:r>
            <a:r>
              <a:rPr lang="en-GB" b="1" u="sng">
                <a:latin typeface="Calibri"/>
                <a:ea typeface="Calibri"/>
                <a:cs typeface="Calibri"/>
                <a:sym typeface="Calibri"/>
              </a:rPr>
              <a:t>essential practices</a:t>
            </a:r>
            <a:r>
              <a:rPr lang="en-GB">
                <a:latin typeface="Calibri"/>
                <a:ea typeface="Calibri"/>
                <a:cs typeface="Calibri"/>
                <a:sym typeface="Calibri"/>
              </a:rPr>
              <a:t> such as:</a:t>
            </a:r>
            <a:endParaRPr>
              <a:latin typeface="Calibri"/>
              <a:ea typeface="Calibri"/>
              <a:cs typeface="Calibri"/>
              <a:sym typeface="Calibri"/>
            </a:endParaRPr>
          </a:p>
          <a:p>
            <a:pPr marL="457200" lvl="0" indent="-304800" algn="just"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Self-Care:</a:t>
            </a:r>
            <a:br>
              <a:rPr lang="en-GB" b="1">
                <a:latin typeface="Calibri"/>
                <a:ea typeface="Calibri"/>
                <a:cs typeface="Calibri"/>
                <a:sym typeface="Calibri"/>
              </a:rPr>
            </a:br>
            <a:r>
              <a:rPr lang="en-GB" i="1">
                <a:latin typeface="Calibri"/>
                <a:ea typeface="Calibri"/>
                <a:cs typeface="Calibri"/>
                <a:sym typeface="Calibri"/>
              </a:rPr>
              <a:t>Emphasize managing energy, setting healthy boundaries, and recognizing limits to prevent burnout and sustain well-being.</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Learning from Setbacks:</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Reframe "failure" as a tool for growth and refinement, not an end to progress.</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Collective Support:</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Highlight the importance of strong support networks and community-building to sustain careers through uncertainty.</a:t>
            </a:r>
            <a:endParaRPr i="1">
              <a:latin typeface="Calibri"/>
              <a:ea typeface="Calibri"/>
              <a:cs typeface="Calibri"/>
              <a:sym typeface="Calibri"/>
            </a:endParaRPr>
          </a:p>
        </p:txBody>
      </p:sp>
      <p:sp>
        <p:nvSpPr>
          <p:cNvPr id="398" name="Google Shape;398;g34519fc2d75_0_1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g34519fc2d75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8" name="Google Shape;408;g34519fc2d75_0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409" name="Google Shape;409;g34519fc2d75_0_9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64B10-9E22-C8F2-543C-0348444B0A8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45BB415-5B6B-A4BE-E56C-CD5D1EEAE70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7792BA1-DFDB-484A-7B38-368BCEE915CD}"/>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The key pillars of lesson 4 are: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Trainer Preparation - Beyond the Room: Enabling Soft Skills Application and Lifelong Learning</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Developing a Growth Mindset for Lifelong Learning: Tools and Approaches </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Understanding the Transversality of Soft Skills and Their Future Evolution </a:t>
            </a:r>
            <a:endParaRPr lang="el-GR" sz="1200" b="0" i="0" u="none" strike="noStrike" cap="none" dirty="0">
              <a:solidFill>
                <a:schemeClr val="dk1"/>
              </a:solidFill>
              <a:effectLst/>
              <a:latin typeface="Arial"/>
              <a:ea typeface="Arial"/>
              <a:cs typeface="Arial"/>
              <a:sym typeface="Arial"/>
            </a:endParaRPr>
          </a:p>
          <a:p>
            <a:endParaRPr lang="el-GR" dirty="0"/>
          </a:p>
        </p:txBody>
      </p:sp>
      <p:sp>
        <p:nvSpPr>
          <p:cNvPr id="4" name="Θέση αριθμού διαφάνειας 3">
            <a:extLst>
              <a:ext uri="{FF2B5EF4-FFF2-40B4-BE49-F238E27FC236}">
                <a16:creationId xmlns:a16="http://schemas.microsoft.com/office/drawing/2014/main" id="{3231C080-C46D-7813-3C30-BEF207A5B38E}"/>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6504499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4519fc2d75_0_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latin typeface="Calibri"/>
              <a:ea typeface="Calibri"/>
              <a:cs typeface="Calibri"/>
              <a:sym typeface="Calibri"/>
            </a:endParaRPr>
          </a:p>
        </p:txBody>
      </p:sp>
      <p:sp>
        <p:nvSpPr>
          <p:cNvPr id="417" name="Google Shape;417;g34519fc2d75_0_9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1CC4CE0D-7F67-ABC7-024B-0408FE0F7336}"/>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6F5F3D78-EB89-5B8D-C5C8-CB30DAA2762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FA82CBFA-54B4-3BFD-E33A-45B67250EC7C}"/>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Understanding the Transversality of Soft Skills and Their Future Evolution</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The final chapter </a:t>
            </a:r>
            <a:r>
              <a:rPr lang="en-GB" b="1">
                <a:latin typeface="Calibri"/>
                <a:ea typeface="Calibri"/>
                <a:cs typeface="Calibri"/>
                <a:sym typeface="Calibri"/>
              </a:rPr>
              <a:t>explores why soft skills are indispensable,</a:t>
            </a:r>
            <a:r>
              <a:rPr lang="en-GB">
                <a:latin typeface="Calibri"/>
                <a:ea typeface="Calibri"/>
                <a:cs typeface="Calibri"/>
                <a:sym typeface="Calibri"/>
              </a:rPr>
              <a:t> cross-cutting competencies for navigating the complexities of the modern world—particularly in the performing arts.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It</a:t>
            </a:r>
            <a:r>
              <a:rPr lang="en-GB" b="1">
                <a:latin typeface="Calibri"/>
                <a:ea typeface="Calibri"/>
                <a:cs typeface="Calibri"/>
                <a:sym typeface="Calibri"/>
              </a:rPr>
              <a:t> focuses on understanding the transferability of soft skills, t</a:t>
            </a:r>
            <a:r>
              <a:rPr lang="en-GB">
                <a:latin typeface="Calibri"/>
                <a:ea typeface="Calibri"/>
                <a:cs typeface="Calibri"/>
                <a:sym typeface="Calibri"/>
              </a:rPr>
              <a:t>heir role in critical areas, and why their development is a strategic necessity.</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The Transferability and Enduring Value of Soft Skills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(e.g., adaptability, empathy, communication) are highly transferable across disciplines, sectors, and job titles, unlike task-specific hard skills.</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OECD Definition:</a:t>
            </a:r>
            <a:r>
              <a:rPr lang="en-GB">
                <a:latin typeface="Calibri"/>
                <a:ea typeface="Calibri"/>
                <a:cs typeface="Calibri"/>
                <a:sym typeface="Calibri"/>
              </a:rPr>
              <a:t> Abilities to responsibly use knowledge, attitudes, and values to achieve goals, enabling individuals to meet complex demands in any setting.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Future of Work:</a:t>
            </a:r>
            <a:r>
              <a:rPr lang="en-GB">
                <a:latin typeface="Calibri"/>
                <a:ea typeface="Calibri"/>
                <a:cs typeface="Calibri"/>
                <a:sym typeface="Calibri"/>
              </a:rPr>
              <a:t> They are qualities AI and machines cannot easily replicate (emotional intelligence, critical judgment) and are crucial for lifelong learning and navigating ambiguity.</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Global Competence:</a:t>
            </a:r>
            <a:r>
              <a:rPr lang="en-GB">
                <a:latin typeface="Calibri"/>
                <a:ea typeface="Calibri"/>
                <a:cs typeface="Calibri"/>
                <a:sym typeface="Calibri"/>
              </a:rPr>
              <a:t> Promote respectful communication and collaboration across diverse cultures and professional settings.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"Fusion Skills":</a:t>
            </a:r>
            <a:r>
              <a:rPr lang="en-GB">
                <a:latin typeface="Calibri"/>
                <a:ea typeface="Calibri"/>
                <a:cs typeface="Calibri"/>
                <a:sym typeface="Calibri"/>
              </a:rPr>
              <a:t> Blend emotional, cognitive, and practical capacities to prepare individuals for future opportunities.</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0B753D9B-E424-A1D1-B9EA-1F1D916AE7B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36</a:t>
            </a:fld>
            <a:endParaRPr/>
          </a:p>
        </p:txBody>
      </p:sp>
    </p:spTree>
    <p:extLst>
      <p:ext uri="{BB962C8B-B14F-4D97-AF65-F5344CB8AC3E}">
        <p14:creationId xmlns:p14="http://schemas.microsoft.com/office/powerpoint/2010/main" val="41354147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D4F61C62-332D-D308-B53E-19C2DF671129}"/>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5FB01597-B874-1810-0A58-368CE2C7DA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BBF34D58-EAFD-735A-CDD6-EB8B9FF6677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Understanding the Transversality of Soft Skills and Their Future Evolution</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The final chapter </a:t>
            </a:r>
            <a:r>
              <a:rPr lang="en-GB" b="1">
                <a:latin typeface="Calibri"/>
                <a:ea typeface="Calibri"/>
                <a:cs typeface="Calibri"/>
                <a:sym typeface="Calibri"/>
              </a:rPr>
              <a:t>explores why soft skills are indispensable,</a:t>
            </a:r>
            <a:r>
              <a:rPr lang="en-GB">
                <a:latin typeface="Calibri"/>
                <a:ea typeface="Calibri"/>
                <a:cs typeface="Calibri"/>
                <a:sym typeface="Calibri"/>
              </a:rPr>
              <a:t> cross-cutting competencies for navigating the complexities of the modern world—particularly in the performing arts.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It</a:t>
            </a:r>
            <a:r>
              <a:rPr lang="en-GB" b="1">
                <a:latin typeface="Calibri"/>
                <a:ea typeface="Calibri"/>
                <a:cs typeface="Calibri"/>
                <a:sym typeface="Calibri"/>
              </a:rPr>
              <a:t> focuses on understanding the transferability of soft skills, t</a:t>
            </a:r>
            <a:r>
              <a:rPr lang="en-GB">
                <a:latin typeface="Calibri"/>
                <a:ea typeface="Calibri"/>
                <a:cs typeface="Calibri"/>
                <a:sym typeface="Calibri"/>
              </a:rPr>
              <a:t>heir role in critical areas, and why their development is a strategic necessity.</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The Transferability and Enduring Value of Soft Skills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(e.g., adaptability, empathy, communication) are highly transferable across disciplines, sectors, and job titles, unlike task-specific hard skills.</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OECD Definition:</a:t>
            </a:r>
            <a:r>
              <a:rPr lang="en-GB">
                <a:latin typeface="Calibri"/>
                <a:ea typeface="Calibri"/>
                <a:cs typeface="Calibri"/>
                <a:sym typeface="Calibri"/>
              </a:rPr>
              <a:t> Abilities to responsibly use knowledge, attitudes, and values to achieve goals, enabling individuals to meet complex demands in any setting.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Future of Work:</a:t>
            </a:r>
            <a:r>
              <a:rPr lang="en-GB">
                <a:latin typeface="Calibri"/>
                <a:ea typeface="Calibri"/>
                <a:cs typeface="Calibri"/>
                <a:sym typeface="Calibri"/>
              </a:rPr>
              <a:t> They are qualities AI and machines cannot easily replicate (emotional intelligence, critical judgment) and are crucial for lifelong learning and navigating ambiguity.</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Global Competence:</a:t>
            </a:r>
            <a:r>
              <a:rPr lang="en-GB">
                <a:latin typeface="Calibri"/>
                <a:ea typeface="Calibri"/>
                <a:cs typeface="Calibri"/>
                <a:sym typeface="Calibri"/>
              </a:rPr>
              <a:t> Promote respectful communication and collaboration across diverse cultures and professional settings.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"Fusion Skills":</a:t>
            </a:r>
            <a:r>
              <a:rPr lang="en-GB">
                <a:latin typeface="Calibri"/>
                <a:ea typeface="Calibri"/>
                <a:cs typeface="Calibri"/>
                <a:sym typeface="Calibri"/>
              </a:rPr>
              <a:t> Blend emotional, cognitive, and practical capacities to prepare individuals for future opportunities.</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F54AABFE-6B8E-D25A-87A0-0AB63D3ED92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37</a:t>
            </a:fld>
            <a:endParaRPr/>
          </a:p>
        </p:txBody>
      </p:sp>
    </p:spTree>
    <p:extLst>
      <p:ext uri="{BB962C8B-B14F-4D97-AF65-F5344CB8AC3E}">
        <p14:creationId xmlns:p14="http://schemas.microsoft.com/office/powerpoint/2010/main" val="31547170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g34519fc2d75_0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g34519fc2d75_0_10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US" b="1" dirty="0">
                <a:latin typeface="Calibri"/>
                <a:ea typeface="Calibri"/>
                <a:cs typeface="Calibri"/>
                <a:sym typeface="Calibri"/>
              </a:rPr>
              <a:t>The 10 Soft Skills of the Future (according to the World Economic Forum):</a:t>
            </a:r>
          </a:p>
          <a:p>
            <a:pPr marL="0" lvl="0" indent="0" algn="l" rtl="0">
              <a:lnSpc>
                <a:spcPct val="115000"/>
              </a:lnSpc>
              <a:spcBef>
                <a:spcPts val="1200"/>
              </a:spcBef>
              <a:spcAft>
                <a:spcPts val="0"/>
              </a:spcAft>
              <a:buClr>
                <a:schemeClr val="dk1"/>
              </a:buClr>
              <a:buSzPts val="1100"/>
              <a:buFont typeface="Arial"/>
              <a:buNone/>
            </a:pPr>
            <a:r>
              <a:rPr lang="en-US" dirty="0">
                <a:latin typeface="Calibri"/>
                <a:ea typeface="Calibri"/>
                <a:cs typeface="Calibri"/>
                <a:sym typeface="Calibri"/>
              </a:rPr>
              <a:t>These skills are vital for success, resilience, and meaningful impact in a rapidly changing, digitally transformed world: </a:t>
            </a:r>
          </a:p>
          <a:p>
            <a:pPr marL="457200" lvl="0" indent="-304800" algn="l" rtl="0">
              <a:lnSpc>
                <a:spcPct val="115000"/>
              </a:lnSpc>
              <a:spcBef>
                <a:spcPts val="1200"/>
              </a:spcBef>
              <a:spcAft>
                <a:spcPts val="0"/>
              </a:spcAft>
              <a:buClr>
                <a:schemeClr val="dk1"/>
              </a:buClr>
              <a:buSzPts val="1200"/>
              <a:buFont typeface="Calibri"/>
              <a:buChar char="●"/>
            </a:pPr>
            <a:r>
              <a:rPr lang="en-US" dirty="0">
                <a:latin typeface="Calibri"/>
                <a:ea typeface="Calibri"/>
                <a:cs typeface="Calibri"/>
                <a:sym typeface="Calibri"/>
              </a:rPr>
              <a:t>Analytical thinking</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Resilience, flexibility, and agility</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Leadership and social influence</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Creative thinking</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Motivation and self-awareness</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Technological literacy</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Empathy and active listening</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Curiosity and lifelong learning</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Talent management</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Service orientation and client focus</a:t>
            </a:r>
          </a:p>
          <a:p>
            <a:pPr marL="0" lvl="0" indent="0" algn="l" rtl="0">
              <a:lnSpc>
                <a:spcPct val="115000"/>
              </a:lnSpc>
              <a:spcBef>
                <a:spcPts val="1200"/>
              </a:spcBef>
              <a:spcAft>
                <a:spcPts val="600"/>
              </a:spcAft>
              <a:buClr>
                <a:schemeClr val="dk1"/>
              </a:buClr>
              <a:buSzPts val="1100"/>
              <a:buFont typeface="Arial"/>
              <a:buNone/>
            </a:pPr>
            <a:r>
              <a:rPr lang="en-US" i="1" dirty="0">
                <a:latin typeface="Calibri"/>
                <a:ea typeface="Calibri"/>
                <a:cs typeface="Calibri"/>
                <a:sym typeface="Calibri"/>
              </a:rPr>
              <a:t>Interested to learn more: World Economic Forum  “Future of Jobs Report” 2025  (</a:t>
            </a:r>
            <a:r>
              <a:rPr lang="en-US" i="1"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Link</a:t>
            </a:r>
            <a:r>
              <a:rPr lang="en-US" i="1" dirty="0">
                <a:latin typeface="Calibri"/>
                <a:ea typeface="Calibri"/>
                <a:cs typeface="Calibri"/>
                <a:sym typeface="Calibri"/>
              </a:rPr>
              <a:t>)</a:t>
            </a:r>
            <a:endParaRPr lang="en-US" dirty="0">
              <a:latin typeface="Calibri"/>
              <a:ea typeface="Calibri"/>
              <a:cs typeface="Calibri"/>
              <a:sym typeface="Calibri"/>
            </a:endParaRPr>
          </a:p>
        </p:txBody>
      </p:sp>
      <p:sp>
        <p:nvSpPr>
          <p:cNvPr id="428" name="Google Shape;428;g34519fc2d75_0_10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g34519fc2d75_0_1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8" name="Google Shape;438;g34519fc2d75_0_1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5 Diverse Role Applications  of Soft skills: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 Role in</a:t>
            </a:r>
            <a:r>
              <a:rPr lang="en-GB" b="1">
                <a:latin typeface="Calibri"/>
                <a:ea typeface="Calibri"/>
                <a:cs typeface="Calibri"/>
                <a:sym typeface="Calibri"/>
              </a:rPr>
              <a:t> Adopting Sustainable Practices</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Transform sustainability from a checklist to a collaborative practice.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Help navigate complexity and uncertainty (Adaptability, problem-solving).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Enable collective action (Communication, empathy, interpersonal skills).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Drive creative innovation for eco-friendly solutions.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 Role in </a:t>
            </a:r>
            <a:r>
              <a:rPr lang="en-GB" b="1">
                <a:latin typeface="Calibri"/>
                <a:ea typeface="Calibri"/>
                <a:cs typeface="Calibri"/>
                <a:sym typeface="Calibri"/>
              </a:rPr>
              <a:t>Navigating Technological Evolution:</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Crucial for a human-centered and inclusive digital future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Address human challenges of digital adoption (e.g., managing pressure, discomfort with change, feelings of exclusion).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Key skills: Communication, Adaptability, Problem-Solving, Empathy, Collaboration, Lifelong Learning, Leadership.</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iii.Role</a:t>
            </a:r>
            <a:r>
              <a:rPr lang="en-GB" b="1">
                <a:latin typeface="Calibri"/>
                <a:ea typeface="Calibri"/>
                <a:cs typeface="Calibri"/>
                <a:sym typeface="Calibri"/>
              </a:rPr>
              <a:t> for an</a:t>
            </a:r>
            <a:r>
              <a:rPr lang="en-GB">
                <a:latin typeface="Calibri"/>
                <a:ea typeface="Calibri"/>
                <a:cs typeface="Calibri"/>
                <a:sym typeface="Calibri"/>
              </a:rPr>
              <a:t> </a:t>
            </a:r>
            <a:r>
              <a:rPr lang="en-GB" b="1">
                <a:latin typeface="Calibri"/>
                <a:ea typeface="Calibri"/>
                <a:cs typeface="Calibri"/>
                <a:sym typeface="Calibri"/>
              </a:rPr>
              <a:t>Entrepreneurial Mindset:</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The foundation for innovation, adaptability, and risk-taking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Handling uncertainty and risk with resilience, flexibility, and the ability to learn and adapt.</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Thinking Differently: Creative and analytical skills for identifying needs, developing novel solutions.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Mobilizing People: leading with empathy, communicating to inspire and bring others on board.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Sustaining Momentum: Staying motivated, always learning, and building long-term professional relations.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iv.Role</a:t>
            </a:r>
            <a:r>
              <a:rPr lang="en-GB" b="1">
                <a:latin typeface="Calibri"/>
                <a:ea typeface="Calibri"/>
                <a:cs typeface="Calibri"/>
                <a:sym typeface="Calibri"/>
              </a:rPr>
              <a:t> in Cross-Sectoral Work:</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Essential for building trust and co-creating solutions across diverse fields.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Bridging Divides: Empathy, active listening, respectful communication.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Activating Creative Potential: Curiosity, creativity, analytical thinking at intersections.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Facilitating Policy: Leadership, social influence, clear communication for advocacy.</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Optimizing Resources: Persuasion, storytelling, relationship-building for partnerships.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Human Capital Development: Interpersonal strengths like empathy, accountability, persistence for impactful work.</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v. Role </a:t>
            </a:r>
            <a:r>
              <a:rPr lang="en-GB" b="1">
                <a:latin typeface="Calibri"/>
                <a:ea typeface="Calibri"/>
                <a:cs typeface="Calibri"/>
                <a:sym typeface="Calibri"/>
              </a:rPr>
              <a:t>for Career Development and Mobility:</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Vital for navigating project-based work, freelance conditions, and intense collaboration in the performing arts.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Enable professionals to handle highs and lows, adapt to new directions, bounce back from setbacks, and maintain career momentum.</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Essential for coordinating complex productions, engaging stakeholders, and building long-term professional relationships.</a:t>
            </a:r>
            <a:endParaRPr>
              <a:latin typeface="Calibri"/>
              <a:ea typeface="Calibri"/>
              <a:cs typeface="Calibri"/>
              <a:sym typeface="Calibri"/>
            </a:endParaRPr>
          </a:p>
          <a:p>
            <a:pPr marL="0" lvl="0" indent="0" algn="l" rtl="0">
              <a:lnSpc>
                <a:spcPct val="115000"/>
              </a:lnSpc>
              <a:spcBef>
                <a:spcPts val="1200"/>
              </a:spcBef>
              <a:spcAft>
                <a:spcPts val="1200"/>
              </a:spcAft>
              <a:buSzPts val="1100"/>
              <a:buNone/>
            </a:pPr>
            <a:r>
              <a:rPr lang="en-GB">
                <a:latin typeface="Calibri"/>
                <a:ea typeface="Calibri"/>
                <a:cs typeface="Calibri"/>
                <a:sym typeface="Calibri"/>
              </a:rPr>
              <a:t>Understanding and </a:t>
            </a:r>
            <a:r>
              <a:rPr lang="en-GB" b="1">
                <a:latin typeface="Calibri"/>
                <a:ea typeface="Calibri"/>
                <a:cs typeface="Calibri"/>
                <a:sym typeface="Calibri"/>
              </a:rPr>
              <a:t>recognizing the transversal nature</a:t>
            </a:r>
            <a:r>
              <a:rPr lang="en-GB">
                <a:latin typeface="Calibri"/>
                <a:ea typeface="Calibri"/>
                <a:cs typeface="Calibri"/>
                <a:sym typeface="Calibri"/>
              </a:rPr>
              <a:t> of soft skills across all fields</a:t>
            </a:r>
            <a:r>
              <a:rPr lang="en-GB" b="1">
                <a:latin typeface="Calibri"/>
                <a:ea typeface="Calibri"/>
                <a:cs typeface="Calibri"/>
                <a:sym typeface="Calibri"/>
              </a:rPr>
              <a:t> is key to refining a future-ready mindset. D</a:t>
            </a:r>
            <a:r>
              <a:rPr lang="en-GB">
                <a:latin typeface="Calibri"/>
                <a:ea typeface="Calibri"/>
                <a:cs typeface="Calibri"/>
                <a:sym typeface="Calibri"/>
              </a:rPr>
              <a:t>eveloping these skills not only offers personal advantages but also opens doors for collective development</a:t>
            </a:r>
            <a:endParaRPr>
              <a:latin typeface="Calibri"/>
              <a:ea typeface="Calibri"/>
              <a:cs typeface="Calibri"/>
              <a:sym typeface="Calibri"/>
            </a:endParaRPr>
          </a:p>
        </p:txBody>
      </p:sp>
      <p:sp>
        <p:nvSpPr>
          <p:cNvPr id="439" name="Google Shape;439;g34519fc2d75_0_1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Key definitions of People Management  - soft skills -  are:</a:t>
            </a:r>
            <a:endParaRPr b="1">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Communication</a:t>
            </a:r>
            <a:r>
              <a:rPr lang="en-GB">
                <a:latin typeface="Calibri"/>
                <a:ea typeface="Calibri"/>
                <a:cs typeface="Calibri"/>
                <a:sym typeface="Calibri"/>
              </a:rPr>
              <a:t> – The </a:t>
            </a:r>
            <a:r>
              <a:rPr lang="en-GB" b="1">
                <a:latin typeface="Calibri"/>
                <a:ea typeface="Calibri"/>
                <a:cs typeface="Calibri"/>
                <a:sym typeface="Calibri"/>
              </a:rPr>
              <a:t>skill</a:t>
            </a:r>
            <a:r>
              <a:rPr lang="en-GB">
                <a:latin typeface="Calibri"/>
                <a:ea typeface="Calibri"/>
                <a:cs typeface="Calibri"/>
                <a:sym typeface="Calibri"/>
              </a:rPr>
              <a:t> of expressing ideas clearly, listening actively, and ensuring information flows smoothly across the team. It is crucial for clarifying misunderstandings and maintaining team cohesion.</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Leadership</a:t>
            </a:r>
            <a:r>
              <a:rPr lang="en-GB">
                <a:latin typeface="Calibri"/>
                <a:ea typeface="Calibri"/>
                <a:cs typeface="Calibri"/>
                <a:sym typeface="Calibri"/>
              </a:rPr>
              <a:t> – The </a:t>
            </a:r>
            <a:r>
              <a:rPr lang="en-GB" b="1">
                <a:latin typeface="Calibri"/>
                <a:ea typeface="Calibri"/>
                <a:cs typeface="Calibri"/>
                <a:sym typeface="Calibri"/>
              </a:rPr>
              <a:t>ability</a:t>
            </a:r>
            <a:r>
              <a:rPr lang="en-GB">
                <a:latin typeface="Calibri"/>
                <a:ea typeface="Calibri"/>
                <a:cs typeface="Calibri"/>
                <a:sym typeface="Calibri"/>
              </a:rPr>
              <a:t> to inspire, guide, and make decisions while balancing artistic vision and team well-being. It plays a key role in resolving conflict and refocusing teams during challenges.</a:t>
            </a:r>
            <a:br>
              <a:rPr lang="en-GB">
                <a:latin typeface="Calibri"/>
                <a:ea typeface="Calibri"/>
                <a:cs typeface="Calibri"/>
                <a:sym typeface="Calibri"/>
              </a:rPr>
            </a:br>
            <a:br>
              <a:rPr lang="en-GB">
                <a:latin typeface="Calibri"/>
                <a:ea typeface="Calibri"/>
                <a:cs typeface="Calibri"/>
                <a:sym typeface="Calibri"/>
              </a:rPr>
            </a:br>
            <a:r>
              <a:rPr lang="en-GB" b="1">
                <a:latin typeface="Calibri"/>
                <a:ea typeface="Calibri"/>
                <a:cs typeface="Calibri"/>
                <a:sym typeface="Calibri"/>
              </a:rPr>
              <a:t>Adaptability</a:t>
            </a:r>
            <a:r>
              <a:rPr lang="en-GB">
                <a:latin typeface="Calibri"/>
                <a:ea typeface="Calibri"/>
                <a:cs typeface="Calibri"/>
                <a:sym typeface="Calibri"/>
              </a:rPr>
              <a:t> – The </a:t>
            </a:r>
            <a:r>
              <a:rPr lang="en-GB" b="1">
                <a:latin typeface="Calibri"/>
                <a:ea typeface="Calibri"/>
                <a:cs typeface="Calibri"/>
                <a:sym typeface="Calibri"/>
              </a:rPr>
              <a:t>capacity</a:t>
            </a:r>
            <a:r>
              <a:rPr lang="en-GB">
                <a:latin typeface="Calibri"/>
                <a:ea typeface="Calibri"/>
                <a:cs typeface="Calibri"/>
                <a:sym typeface="Calibri"/>
              </a:rPr>
              <a:t> to adjust quickly to changing schedules, team dynamics, or creative direction. It is essential for maintaining continuity and productivity when facing unexpected disruptions.</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Emotional Intelligence</a:t>
            </a:r>
            <a:r>
              <a:rPr lang="en-GB">
                <a:latin typeface="Calibri"/>
                <a:ea typeface="Calibri"/>
                <a:cs typeface="Calibri"/>
                <a:sym typeface="Calibri"/>
              </a:rPr>
              <a:t> – The </a:t>
            </a:r>
            <a:r>
              <a:rPr lang="en-GB" b="1">
                <a:latin typeface="Calibri"/>
                <a:ea typeface="Calibri"/>
                <a:cs typeface="Calibri"/>
                <a:sym typeface="Calibri"/>
              </a:rPr>
              <a:t>awareness</a:t>
            </a:r>
            <a:r>
              <a:rPr lang="en-GB">
                <a:latin typeface="Calibri"/>
                <a:ea typeface="Calibri"/>
                <a:cs typeface="Calibri"/>
                <a:sym typeface="Calibri"/>
              </a:rPr>
              <a:t> and regulation of one’s own emotions while understanding and responding sensitively to others. It supports the creation of an inclusive, supportive team environment.</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Resilience</a:t>
            </a:r>
            <a:r>
              <a:rPr lang="en-GB">
                <a:latin typeface="Calibri"/>
                <a:ea typeface="Calibri"/>
                <a:cs typeface="Calibri"/>
                <a:sym typeface="Calibri"/>
              </a:rPr>
              <a:t> is what helps us stay grounded when facing setbacks. As a </a:t>
            </a:r>
            <a:r>
              <a:rPr lang="en-GB" b="1">
                <a:latin typeface="Calibri"/>
                <a:ea typeface="Calibri"/>
                <a:cs typeface="Calibri"/>
                <a:sym typeface="Calibri"/>
              </a:rPr>
              <a:t>skill</a:t>
            </a:r>
            <a:r>
              <a:rPr lang="en-GB">
                <a:latin typeface="Calibri"/>
                <a:ea typeface="Calibri"/>
                <a:cs typeface="Calibri"/>
                <a:sym typeface="Calibri"/>
              </a:rPr>
              <a:t>, it’s about handling pressure and regaining focus. As a </a:t>
            </a:r>
            <a:r>
              <a:rPr lang="en-GB" b="1">
                <a:latin typeface="Calibri"/>
                <a:ea typeface="Calibri"/>
                <a:cs typeface="Calibri"/>
                <a:sym typeface="Calibri"/>
              </a:rPr>
              <a:t>competence</a:t>
            </a:r>
            <a:r>
              <a:rPr lang="en-GB">
                <a:latin typeface="Calibri"/>
                <a:ea typeface="Calibri"/>
                <a:cs typeface="Calibri"/>
                <a:sym typeface="Calibri"/>
              </a:rPr>
              <a:t>, it’s about how we show up for others—staying steady, offering support, and adapting together through challenges.</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a:latin typeface="Calibri"/>
                <a:ea typeface="Calibri"/>
                <a:cs typeface="Calibri"/>
                <a:sym typeface="Calibri"/>
              </a:rPr>
              <a:t>Strong people management nurtures resilience by creating trust, leading with empathy, and keeping communication honest and clear when it matters most.</a:t>
            </a:r>
            <a:br>
              <a:rPr lang="en-GB">
                <a:latin typeface="Calibri"/>
                <a:ea typeface="Calibri"/>
                <a:cs typeface="Calibri"/>
                <a:sym typeface="Calibri"/>
              </a:rPr>
            </a:b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Examples from Across the Live Performance Sector:</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Soft skills like emotional intelligence, adaptability, and collaborative leadership are essential across disciplines. Here’s how they show up in different contexts: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Dance</a:t>
            </a:r>
            <a:r>
              <a:rPr lang="en-GB" i="0" u="none" strike="noStrike" cap="none">
                <a:solidFill>
                  <a:schemeClr val="dk1"/>
                </a:solidFill>
                <a:latin typeface="Calibri"/>
                <a:ea typeface="Calibri"/>
                <a:cs typeface="Calibri"/>
                <a:sym typeface="Calibri"/>
              </a:rPr>
              <a:t>: Emotional regulation supports performers through physical strain, expressive vulnerability, and ensemble synchrony.</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Music</a:t>
            </a:r>
            <a:r>
              <a:rPr lang="en-GB" i="0" u="none" strike="noStrike" cap="none">
                <a:solidFill>
                  <a:schemeClr val="dk1"/>
                </a:solidFill>
                <a:latin typeface="Calibri"/>
                <a:ea typeface="Calibri"/>
                <a:cs typeface="Calibri"/>
                <a:sym typeface="Calibri"/>
              </a:rPr>
              <a:t>: Adaptability helps ensembles respond to tempo shifts, improvisation, and live acoustics.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Circus arts</a:t>
            </a:r>
            <a:r>
              <a:rPr lang="en-GB" i="0" u="none" strike="noStrike" cap="none">
                <a:solidFill>
                  <a:schemeClr val="dk1"/>
                </a:solidFill>
                <a:latin typeface="Calibri"/>
                <a:ea typeface="Calibri"/>
                <a:cs typeface="Calibri"/>
                <a:sym typeface="Calibri"/>
              </a:rPr>
              <a:t>: Trust and resilience are essential for managing risk, precision, and interdependence.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Spoken word</a:t>
            </a:r>
            <a:r>
              <a:rPr lang="en-GB" i="0" u="none" strike="noStrike" cap="none">
                <a:solidFill>
                  <a:schemeClr val="dk1"/>
                </a:solidFill>
                <a:latin typeface="Calibri"/>
                <a:ea typeface="Calibri"/>
                <a:cs typeface="Calibri"/>
                <a:sym typeface="Calibri"/>
              </a:rPr>
              <a:t>: Empathy and listening foster connection across diverse lived experiences and cultural narratives.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Festivals</a:t>
            </a:r>
            <a:r>
              <a:rPr lang="en-GB" i="0" u="none" strike="noStrike" cap="none">
                <a:solidFill>
                  <a:schemeClr val="dk1"/>
                </a:solidFill>
                <a:latin typeface="Calibri"/>
                <a:ea typeface="Calibri"/>
                <a:cs typeface="Calibri"/>
                <a:sym typeface="Calibri"/>
              </a:rPr>
              <a:t>: Clear communication and emotional agility help teams coordinate across venues, roles, and timeframes.</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a:t>
            </a:r>
            <a:r>
              <a:rPr lang="en-GB">
                <a:latin typeface="Calibri"/>
                <a:ea typeface="Calibri"/>
                <a:cs typeface="Calibri"/>
                <a:sym typeface="Calibri"/>
              </a:rPr>
              <a:t>T</a:t>
            </a:r>
            <a:r>
              <a:rPr lang="en-GB" i="0" u="none" strike="noStrike" cap="none">
                <a:solidFill>
                  <a:schemeClr val="dk1"/>
                </a:solidFill>
                <a:latin typeface="Calibri"/>
                <a:ea typeface="Calibri"/>
                <a:cs typeface="Calibri"/>
                <a:sym typeface="Calibri"/>
              </a:rPr>
              <a:t>ake time to reflect on how conflict resolution tools can be adapted to the specific pace, roles, and pressures of each performing.</a:t>
            </a:r>
            <a:endParaRPr>
              <a:latin typeface="Calibri"/>
              <a:ea typeface="Calibri"/>
              <a:cs typeface="Calibri"/>
              <a:sym typeface="Calibri"/>
            </a:endParaRPr>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C98E6-1259-DD57-64F4-E4AF59CB759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589A825-9907-64B7-2A23-60648D57C95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0C9101D-C390-7AE2-7197-9DBF4215272E}"/>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1BE2662-287E-6972-9CCE-DF4F4F5176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17832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Use this moment to consolidate learning from Chapter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Recognizing and responding to both individual and collective motivation is a key aspect of effective team management. Sustaining motivation is especially important across different production phases—to communicate clearly, encourage and validate efforts, and maintain momentum.</a:t>
            </a:r>
            <a:endParaRPr>
              <a:latin typeface="Calibri"/>
              <a:ea typeface="Calibri"/>
              <a:cs typeface="Calibri"/>
              <a:sym typeface="Calibri"/>
            </a:endParaRPr>
          </a:p>
          <a:p>
            <a:pPr marL="0" lvl="0" indent="0" algn="l" rtl="0">
              <a:lnSpc>
                <a:spcPct val="100000"/>
              </a:lnSpc>
              <a:spcBef>
                <a:spcPts val="0"/>
              </a:spcBef>
              <a:spcAft>
                <a:spcPts val="0"/>
              </a:spcAft>
              <a:buSzPts val="1400"/>
              <a:buNone/>
            </a:pPr>
            <a:br>
              <a:rPr lang="en-GB">
                <a:latin typeface="Calibri"/>
                <a:ea typeface="Calibri"/>
                <a:cs typeface="Calibri"/>
                <a:sym typeface="Calibri"/>
              </a:rPr>
            </a:br>
            <a:r>
              <a:rPr lang="en-GB">
                <a:latin typeface="Calibri"/>
                <a:ea typeface="Calibri"/>
                <a:cs typeface="Calibri"/>
                <a:sym typeface="Calibri"/>
              </a:rPr>
              <a:t>There are two types of </a:t>
            </a:r>
            <a:r>
              <a:rPr lang="en-GB" b="1">
                <a:latin typeface="Calibri"/>
                <a:ea typeface="Calibri"/>
                <a:cs typeface="Calibri"/>
                <a:sym typeface="Calibri"/>
              </a:rPr>
              <a:t>motivation</a:t>
            </a:r>
            <a:r>
              <a:rPr lang="en-GB">
                <a:latin typeface="Calibri"/>
                <a:ea typeface="Calibri"/>
                <a:cs typeface="Calibri"/>
                <a:sym typeface="Calibri"/>
              </a:rPr>
              <a: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Intrinsic motivation</a:t>
            </a:r>
            <a:r>
              <a:rPr lang="en-GB">
                <a:latin typeface="Calibri"/>
                <a:ea typeface="Calibri"/>
                <a:cs typeface="Calibri"/>
                <a:sym typeface="Calibri"/>
              </a:rPr>
              <a:t> comes from within and involves engaging in an activity for its own sake, driven by internal satisfaction, passion, or personal fulfillment. In the performing arts, this includes:</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Love of the craft and creative expression:</a:t>
            </a:r>
            <a:r>
              <a:rPr lang="en-GB">
                <a:latin typeface="Calibri"/>
                <a:ea typeface="Calibri"/>
                <a:cs typeface="Calibri"/>
                <a:sym typeface="Calibri"/>
              </a:rPr>
              <a:t> Enjoying art creation (e.g., Artistic Director, Set Designer) or technical support roles.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Personal growth:</a:t>
            </a:r>
            <a:r>
              <a:rPr lang="en-GB">
                <a:latin typeface="Calibri"/>
                <a:ea typeface="Calibri"/>
                <a:cs typeface="Calibri"/>
                <a:sym typeface="Calibri"/>
              </a:rPr>
              <a:t> Improving skills, challenging oneself, or trying new techniques.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Flow experience:</a:t>
            </a:r>
            <a:r>
              <a:rPr lang="en-GB">
                <a:latin typeface="Calibri"/>
                <a:ea typeface="Calibri"/>
                <a:cs typeface="Calibri"/>
                <a:sym typeface="Calibri"/>
              </a:rPr>
              <a:t> Feeling fully immersed and energized during rehearsals or performances.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Extrinsic motivation</a:t>
            </a:r>
            <a:r>
              <a:rPr lang="en-GB">
                <a:latin typeface="Calibri"/>
                <a:ea typeface="Calibri"/>
                <a:cs typeface="Calibri"/>
                <a:sym typeface="Calibri"/>
              </a:rPr>
              <a:t>, in contrast, comes from outside and refers to external rewards such as money, recognition, or status.</a:t>
            </a:r>
            <a:endParaRPr>
              <a:latin typeface="Calibri"/>
              <a:ea typeface="Calibri"/>
              <a:cs typeface="Calibri"/>
              <a:sym typeface="Calibri"/>
            </a:endParaRPr>
          </a:p>
          <a:p>
            <a:pPr marL="0" lvl="0" indent="0" algn="just" rtl="0">
              <a:lnSpc>
                <a:spcPct val="100000"/>
              </a:lnSpc>
              <a:spcBef>
                <a:spcPts val="1200"/>
              </a:spcBef>
              <a:spcAft>
                <a:spcPts val="1200"/>
              </a:spcAft>
              <a:buClr>
                <a:schemeClr val="dk1"/>
              </a:buClr>
              <a:buSzPts val="1100"/>
              <a:buFont typeface="Arial"/>
              <a:buNone/>
            </a:pPr>
            <a:endParaRPr>
              <a:latin typeface="Calibri"/>
              <a:ea typeface="Calibri"/>
              <a:cs typeface="Calibri"/>
              <a:sym typeface="Calibri"/>
            </a:endParaRPr>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74550b718a_1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g374550b718a_1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Shared Purpose: Foundations for Effective Collaboration</a:t>
            </a:r>
            <a:endParaRPr sz="1200" b="1"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In the performing arts, collaboration is not a choice—it's the foundation of every successful production. Effective teamwork requires practical strategies for smoothly managing team dynamics, clear role definitions, diversity, and talent management. These approaches help foster a healthy, inclusive working environment and guide collaboration toward</a:t>
            </a:r>
            <a:r>
              <a:rPr lang="en-GB" sz="1200" b="1" i="0" u="none" strike="noStrike" cap="none">
                <a:latin typeface="Calibri"/>
                <a:ea typeface="Calibri"/>
                <a:cs typeface="Calibri"/>
                <a:sym typeface="Calibri"/>
              </a:rPr>
              <a:t> fulfilling a shared sense of purpose and creative goals</a:t>
            </a:r>
            <a:r>
              <a:rPr lang="en-GB" sz="1200" i="0" u="none" strike="noStrike" cap="none">
                <a:latin typeface="Calibri"/>
                <a:ea typeface="Calibri"/>
                <a:cs typeface="Calibri"/>
                <a:sym typeface="Calibri"/>
              </a:rPr>
              <a:t>. Whether directing a production, coordinating a festival, or managing a venue, understanding how to define roles, manage multidisciplinary teams, and lead both short-term projects and long-term initiatives is essential for success.</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Motivation and leadership manifest differently</a:t>
            </a:r>
            <a:r>
              <a:rPr lang="en-GB" sz="1200" i="0" u="none" strike="noStrike" cap="none">
                <a:latin typeface="Calibri"/>
                <a:ea typeface="Calibri"/>
                <a:cs typeface="Calibri"/>
                <a:sym typeface="Calibri"/>
              </a:rPr>
              <a:t> across the live performance landscape. In </a:t>
            </a:r>
            <a:r>
              <a:rPr lang="en-GB" sz="1200" b="1" i="0" u="none" strike="noStrike" cap="none">
                <a:latin typeface="Calibri"/>
                <a:ea typeface="Calibri"/>
                <a:cs typeface="Calibri"/>
                <a:sym typeface="Calibri"/>
              </a:rPr>
              <a:t>music</a:t>
            </a:r>
            <a:r>
              <a:rPr lang="en-GB" sz="1200" i="0" u="none" strike="noStrike" cap="none">
                <a:latin typeface="Calibri"/>
                <a:ea typeface="Calibri"/>
                <a:cs typeface="Calibri"/>
                <a:sym typeface="Calibri"/>
              </a:rPr>
              <a:t> ensembles, emotional awareness and clear communication help sustain energy and cohesion during long rehearsals or live improvisation. In </a:t>
            </a:r>
            <a:r>
              <a:rPr lang="en-GB" sz="1200" b="1" i="0" u="none" strike="noStrike" cap="none">
                <a:latin typeface="Calibri"/>
                <a:ea typeface="Calibri"/>
                <a:cs typeface="Calibri"/>
                <a:sym typeface="Calibri"/>
              </a:rPr>
              <a:t>dance</a:t>
            </a:r>
            <a:r>
              <a:rPr lang="en-GB" sz="1200" i="0" u="none" strike="noStrike" cap="none">
                <a:latin typeface="Calibri"/>
                <a:ea typeface="Calibri"/>
                <a:cs typeface="Calibri"/>
                <a:sym typeface="Calibri"/>
              </a:rPr>
              <a:t> companies, motivation is often tied to physical resilience, expressive clarity, and group synchrony. </a:t>
            </a:r>
            <a:r>
              <a:rPr lang="en-GB" sz="1200" b="1" i="0" u="none" strike="noStrike" cap="none">
                <a:latin typeface="Calibri"/>
                <a:ea typeface="Calibri"/>
                <a:cs typeface="Calibri"/>
                <a:sym typeface="Calibri"/>
              </a:rPr>
              <a:t>Festival teams, </a:t>
            </a:r>
            <a:r>
              <a:rPr lang="en-GB" sz="1200" i="0" u="none" strike="noStrike" cap="none">
                <a:latin typeface="Calibri"/>
                <a:ea typeface="Calibri"/>
                <a:cs typeface="Calibri"/>
                <a:sym typeface="Calibri"/>
              </a:rPr>
              <a:t>working across multiple venues and disciplines, rely on adaptability and shared purpose to maintain momentum under complex logistical pressures.</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 </a:t>
            </a:r>
            <a:r>
              <a:rPr lang="en-GB">
                <a:latin typeface="Calibri"/>
                <a:ea typeface="Calibri"/>
                <a:cs typeface="Calibri"/>
                <a:sym typeface="Calibri"/>
              </a:rPr>
              <a:t>💡</a:t>
            </a:r>
            <a:r>
              <a:rPr lang="en-GB" sz="1200" i="1" u="none" strike="noStrike" cap="none">
                <a:latin typeface="Calibri"/>
                <a:ea typeface="Calibri"/>
                <a:cs typeface="Calibri"/>
                <a:sym typeface="Calibri"/>
              </a:rPr>
              <a:t>You, as a trainer, should consider how these sector-specific dynamics shape the way soft skills are applied and nurtured.</a:t>
            </a:r>
            <a:endParaRPr sz="1200" i="1"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These dynamics apply across the performing arts: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in dance, core collaborators may include choreographers and rehearsal directors;</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 in music, ensemble leaders and sound technicians;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in festivals, site managers and artist liaisons. </a:t>
            </a:r>
            <a:endParaRPr sz="1200" i="0" u="none" strike="noStrike" cap="none">
              <a:latin typeface="Calibri"/>
              <a:ea typeface="Calibri"/>
              <a:cs typeface="Calibri"/>
              <a:sym typeface="Calibri"/>
            </a:endParaRPr>
          </a:p>
          <a:p>
            <a:pPr marL="457200" marR="0" lvl="0" indent="0" algn="l" rtl="0">
              <a:lnSpc>
                <a:spcPct val="100000"/>
              </a:lnSpc>
              <a:spcBef>
                <a:spcPts val="0"/>
              </a:spcBef>
              <a:spcAft>
                <a:spcPts val="0"/>
              </a:spcAft>
              <a:buNone/>
            </a:pPr>
            <a:endParaRPr b="1">
              <a:latin typeface="Calibri"/>
              <a:ea typeface="Calibri"/>
              <a:cs typeface="Calibri"/>
              <a:sym typeface="Calibri"/>
            </a:endParaRPr>
          </a:p>
          <a:p>
            <a:pPr marL="457200" marR="0" lvl="0" indent="0" algn="l" rtl="0">
              <a:lnSpc>
                <a:spcPct val="100000"/>
              </a:lnSpc>
              <a:spcBef>
                <a:spcPts val="0"/>
              </a:spcBef>
              <a:spcAft>
                <a:spcPts val="0"/>
              </a:spcAft>
              <a:buNone/>
            </a:pPr>
            <a:r>
              <a:rPr lang="en-GB" sz="1200" b="1" i="0" u="none" strike="noStrike" cap="none">
                <a:latin typeface="Calibri"/>
                <a:ea typeface="Calibri"/>
                <a:cs typeface="Calibri"/>
                <a:sym typeface="Calibri"/>
              </a:rPr>
              <a:t>Each context brings unique rhythms, hierarchies, and emotional labour.</a:t>
            </a:r>
            <a:br>
              <a:rPr lang="en-GB" b="1">
                <a:latin typeface="Calibri"/>
                <a:ea typeface="Calibri"/>
                <a:cs typeface="Calibri"/>
                <a:sym typeface="Calibri"/>
              </a:rPr>
            </a:br>
            <a:endParaRPr b="1">
              <a:latin typeface="Calibri"/>
              <a:ea typeface="Calibri"/>
              <a:cs typeface="Calibri"/>
              <a:sym typeface="Calibri"/>
            </a:endParaRPr>
          </a:p>
        </p:txBody>
      </p:sp>
      <p:sp>
        <p:nvSpPr>
          <p:cNvPr id="160" name="Google Shape;160;g374550b718a_1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4519fc2d75_0_2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34519fc2d75_0_2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1200"/>
              </a:spcBef>
              <a:spcAft>
                <a:spcPts val="0"/>
              </a:spcAft>
              <a:buSzPts val="1100"/>
              <a:buNone/>
            </a:pPr>
            <a:r>
              <a:rPr lang="en-GB">
                <a:latin typeface="Calibri"/>
                <a:ea typeface="Calibri"/>
                <a:cs typeface="Calibri"/>
                <a:sym typeface="Calibri"/>
              </a:rPr>
              <a:t>Role clarity is essential whether you're coordinating a touring dance company, managing a multi-stage music festival, or producing a site-specific opera. </a:t>
            </a:r>
            <a:endParaRPr>
              <a:latin typeface="Calibri"/>
              <a:ea typeface="Calibri"/>
              <a:cs typeface="Calibri"/>
              <a:sym typeface="Calibri"/>
            </a:endParaRPr>
          </a:p>
          <a:p>
            <a:pPr marL="0" lvl="0" indent="0" algn="l" rtl="0">
              <a:spcBef>
                <a:spcPts val="1200"/>
              </a:spcBef>
              <a:spcAft>
                <a:spcPts val="1200"/>
              </a:spcAft>
              <a:buClr>
                <a:schemeClr val="dk1"/>
              </a:buClr>
              <a:buSzPts val="1100"/>
              <a:buFont typeface="Arial"/>
              <a:buNone/>
            </a:pPr>
            <a:r>
              <a:rPr lang="en-GB">
                <a:latin typeface="Calibri"/>
                <a:ea typeface="Calibri"/>
                <a:cs typeface="Calibri"/>
                <a:sym typeface="Calibri"/>
              </a:rPr>
              <a:t>Tools like </a:t>
            </a:r>
            <a:r>
              <a:rPr lang="en-GB" b="1">
                <a:latin typeface="Calibri"/>
                <a:ea typeface="Calibri"/>
                <a:cs typeface="Calibri"/>
                <a:sym typeface="Calibri"/>
              </a:rPr>
              <a:t>RACI</a:t>
            </a:r>
            <a:r>
              <a:rPr lang="en-GB">
                <a:latin typeface="Calibri"/>
                <a:ea typeface="Calibri"/>
                <a:cs typeface="Calibri"/>
                <a:sym typeface="Calibri"/>
              </a:rPr>
              <a:t> </a:t>
            </a:r>
            <a:r>
              <a:rPr lang="en-GB" b="1">
                <a:latin typeface="Calibri"/>
                <a:ea typeface="Calibri"/>
                <a:cs typeface="Calibri"/>
                <a:sym typeface="Calibri"/>
              </a:rPr>
              <a:t>Matrix help teams across disciplines define responsibilities transparently</a:t>
            </a:r>
            <a:r>
              <a:rPr lang="en-GB">
                <a:latin typeface="Calibri"/>
                <a:ea typeface="Calibri"/>
                <a:cs typeface="Calibri"/>
                <a:sym typeface="Calibri"/>
              </a:rPr>
              <a:t> and </a:t>
            </a:r>
            <a:r>
              <a:rPr lang="en-GB" b="1">
                <a:latin typeface="Calibri"/>
                <a:ea typeface="Calibri"/>
                <a:cs typeface="Calibri"/>
                <a:sym typeface="Calibri"/>
              </a:rPr>
              <a:t>avoid</a:t>
            </a:r>
            <a:r>
              <a:rPr lang="en-GB">
                <a:latin typeface="Calibri"/>
                <a:ea typeface="Calibri"/>
                <a:cs typeface="Calibri"/>
                <a:sym typeface="Calibri"/>
              </a:rPr>
              <a:t> overlap or </a:t>
            </a:r>
            <a:r>
              <a:rPr lang="en-GB" b="1">
                <a:latin typeface="Calibri"/>
                <a:ea typeface="Calibri"/>
                <a:cs typeface="Calibri"/>
                <a:sym typeface="Calibri"/>
              </a:rPr>
              <a:t>miscommunication</a:t>
            </a:r>
            <a:r>
              <a:rPr lang="en-GB">
                <a:latin typeface="Calibri"/>
                <a:ea typeface="Calibri"/>
                <a:cs typeface="Calibri"/>
                <a:sym typeface="Calibri"/>
              </a:rPr>
              <a:t>.</a:t>
            </a:r>
            <a:endParaRPr>
              <a:latin typeface="Calibri"/>
              <a:ea typeface="Calibri"/>
              <a:cs typeface="Calibri"/>
              <a:sym typeface="Calibri"/>
            </a:endParaRPr>
          </a:p>
        </p:txBody>
      </p:sp>
      <p:sp>
        <p:nvSpPr>
          <p:cNvPr id="172" name="Google Shape;172;g34519fc2d75_0_22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r>
              <a:rPr lang="en-US" sz="1100" b="0" dirty="0">
                <a:latin typeface="Calibri" panose="020F0502020204030204" pitchFamily="34" charset="0"/>
                <a:ea typeface="Calibri" panose="020F0502020204030204" pitchFamily="34" charset="0"/>
                <a:cs typeface="Calibri" panose="020F0502020204030204" pitchFamily="34" charset="0"/>
              </a:rPr>
              <a:t>Answer the questions: </a:t>
            </a: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What were the discoveries or difficulties when trying to define R, A, C, and I for each role?</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Were there any surprises in who you marked as "Accountable" (A) or "Responsible" (R)?</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Do you feel this division of roles using RACI is realistic in your daily performing arts practice? Why or why not?</a:t>
            </a:r>
          </a:p>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4519fc2d75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34519fc2d75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34519fc2d75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8.svg"/></Relationships>
</file>

<file path=ppt/slides/_rels/slide42.xml.rels><?xml version="1.0" encoding="UTF-8" standalone="yes"?>
<Relationships xmlns="http://schemas.openxmlformats.org/package/2006/relationships"><Relationship Id="rId8" Type="http://schemas.openxmlformats.org/officeDocument/2006/relationships/image" Target="../media/image27.jpg"/><Relationship Id="rId13" Type="http://schemas.openxmlformats.org/officeDocument/2006/relationships/image" Target="../media/image32.jpg"/><Relationship Id="rId3" Type="http://schemas.openxmlformats.org/officeDocument/2006/relationships/image" Target="../media/image2.png"/><Relationship Id="rId7" Type="http://schemas.openxmlformats.org/officeDocument/2006/relationships/image" Target="../media/image26.png"/><Relationship Id="rId12" Type="http://schemas.openxmlformats.org/officeDocument/2006/relationships/image" Target="../media/image31.png"/><Relationship Id="rId17" Type="http://schemas.openxmlformats.org/officeDocument/2006/relationships/image" Target="../media/image36.png"/><Relationship Id="rId2" Type="http://schemas.openxmlformats.org/officeDocument/2006/relationships/notesSlide" Target="../notesSlides/notesSlide42.xml"/><Relationship Id="rId16"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3.png"/><Relationship Id="rId15" Type="http://schemas.openxmlformats.org/officeDocument/2006/relationships/image" Target="../media/image34.png"/><Relationship Id="rId10" Type="http://schemas.openxmlformats.org/officeDocument/2006/relationships/image" Target="../media/image29.png"/><Relationship Id="rId4" Type="http://schemas.openxmlformats.org/officeDocument/2006/relationships/image" Target="../media/image4.png"/><Relationship Id="rId9" Type="http://schemas.openxmlformats.org/officeDocument/2006/relationships/image" Target="../media/image28.png"/><Relationship Id="rId14"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Clr>
                <a:srgbClr val="000000"/>
              </a:buClr>
              <a:buSzPts val="6000"/>
              <a:buFont typeface="Arial"/>
              <a:buNone/>
            </a:pPr>
            <a:r>
              <a:rPr lang="en-GB" sz="6000" b="1" i="0" u="none" strike="noStrike" cap="none" dirty="0">
                <a:solidFill>
                  <a:srgbClr val="04A6C2"/>
                </a:solidFill>
                <a:latin typeface="Calibri"/>
                <a:ea typeface="Calibri"/>
                <a:cs typeface="Calibri"/>
                <a:sym typeface="Calibri"/>
              </a:rPr>
              <a:t>Chapter 2</a:t>
            </a:r>
            <a:r>
              <a:rPr lang="en-GB" sz="4500" b="1" i="0" u="none" strike="noStrike" cap="none" dirty="0">
                <a:solidFill>
                  <a:srgbClr val="04A6C2"/>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12700" marR="0" lvl="0" indent="0" algn="l" rtl="0">
              <a:lnSpc>
                <a:spcPct val="114333"/>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6000"/>
              <a:buFont typeface="Arial"/>
              <a:buNone/>
            </a:pPr>
            <a:r>
              <a:rPr lang="en-GB" sz="6000" b="1" i="0" u="none" strike="noStrike" cap="none" dirty="0">
                <a:solidFill>
                  <a:schemeClr val="dk1"/>
                </a:solidFill>
                <a:latin typeface="Calibri"/>
                <a:ea typeface="Calibri"/>
                <a:cs typeface="Calibri"/>
                <a:sym typeface="Calibri"/>
              </a:rPr>
              <a:t>WP3</a:t>
            </a:r>
            <a:endParaRPr sz="1400" b="0" i="0" u="none" strike="noStrike" cap="none" dirty="0">
              <a:solidFill>
                <a:srgbClr val="000000"/>
              </a:solidFill>
              <a:latin typeface="Arial"/>
              <a:ea typeface="Arial"/>
              <a:cs typeface="Arial"/>
              <a:sym typeface="Arial"/>
            </a:endParaRPr>
          </a:p>
          <a:p>
            <a:pPr marL="12700" marR="0" lvl="0" indent="0" algn="l" rtl="0">
              <a:lnSpc>
                <a:spcPct val="100000"/>
              </a:lnSpc>
              <a:spcBef>
                <a:spcPts val="1200"/>
              </a:spcBef>
              <a:spcAft>
                <a:spcPts val="0"/>
              </a:spcAft>
              <a:buClr>
                <a:srgbClr val="000000"/>
              </a:buClr>
              <a:buSzPts val="4500"/>
              <a:buFont typeface="Arial"/>
              <a:buNone/>
            </a:pPr>
            <a:r>
              <a:rPr lang="en-GB" sz="4500" b="1" i="0" u="none" strike="noStrike" cap="none" dirty="0">
                <a:solidFill>
                  <a:schemeClr val="dk1"/>
                </a:solidFill>
                <a:latin typeface="Calibri"/>
                <a:ea typeface="Calibri"/>
                <a:cs typeface="Calibri"/>
                <a:sym typeface="Calibri"/>
              </a:rPr>
              <a:t>INSPIRE Practical Handbook</a:t>
            </a:r>
            <a:endParaRPr sz="4500" b="1" i="0" u="none" strike="noStrike" cap="none" dirty="0">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4500"/>
              <a:buFont typeface="Arial"/>
              <a:buNone/>
            </a:pPr>
            <a:r>
              <a:rPr lang="en-GB" sz="4500" b="1" i="0" u="none" strike="noStrike" cap="none" dirty="0">
                <a:solidFill>
                  <a:srgbClr val="04A6C2"/>
                </a:solidFill>
                <a:latin typeface="Calibri"/>
                <a:ea typeface="Calibri"/>
                <a:cs typeface="Calibri"/>
                <a:sym typeface="Calibri"/>
              </a:rPr>
              <a:t>Resilience and Soft Skills for Trainers</a:t>
            </a:r>
            <a:endParaRPr sz="4500" b="1" i="0" u="none" strike="noStrike" cap="none" dirty="0">
              <a:solidFill>
                <a:srgbClr val="04A6C2"/>
              </a:solidFill>
              <a:latin typeface="Calibri"/>
              <a:ea typeface="Calibri"/>
              <a:cs typeface="Calibri"/>
              <a:sym typeface="Calibri"/>
            </a:endParaRPr>
          </a:p>
        </p:txBody>
      </p:sp>
      <p:sp>
        <p:nvSpPr>
          <p:cNvPr id="97" name="Google Shape;97;p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34519fc2d75_0_198"/>
          <p:cNvSpPr/>
          <p:nvPr/>
        </p:nvSpPr>
        <p:spPr>
          <a:xfrm rot="10800000" flipH="1">
            <a:off x="-520000" y="-6856199"/>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4" name="Google Shape;194;g34519fc2d75_0_19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5" name="Google Shape;195;g34519fc2d75_0_198"/>
          <p:cNvSpPr txBox="1"/>
          <p:nvPr/>
        </p:nvSpPr>
        <p:spPr>
          <a:xfrm>
            <a:off x="1246901" y="1413250"/>
            <a:ext cx="16486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Talent Management: </a:t>
            </a:r>
            <a:r>
              <a:rPr lang="en-GB" sz="1400" b="1" i="0" u="none" strike="noStrike" cap="none">
                <a:solidFill>
                  <a:srgbClr val="000000"/>
                </a:solidFill>
                <a:latin typeface="Arial"/>
                <a:ea typeface="Arial"/>
                <a:cs typeface="Arial"/>
                <a:sym typeface="Arial"/>
              </a:rPr>
              <a:t> </a:t>
            </a:r>
            <a:r>
              <a:rPr lang="en-GB" sz="5000" b="1" i="0" u="none" strike="noStrike" cap="none">
                <a:solidFill>
                  <a:schemeClr val="dk1"/>
                </a:solidFill>
                <a:latin typeface="Calibri"/>
                <a:ea typeface="Calibri"/>
                <a:cs typeface="Calibri"/>
                <a:sym typeface="Calibri"/>
              </a:rPr>
              <a:t>Key Stages Explained with Practical Guidance on Focus Areas</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graphicFrame>
        <p:nvGraphicFramePr>
          <p:cNvPr id="196" name="Google Shape;196;g34519fc2d75_0_198"/>
          <p:cNvGraphicFramePr/>
          <p:nvPr>
            <p:extLst>
              <p:ext uri="{D42A27DB-BD31-4B8C-83A1-F6EECF244321}">
                <p14:modId xmlns:p14="http://schemas.microsoft.com/office/powerpoint/2010/main" val="3434670351"/>
              </p:ext>
            </p:extLst>
          </p:nvPr>
        </p:nvGraphicFramePr>
        <p:xfrm>
          <a:off x="3639013" y="3058600"/>
          <a:ext cx="11511325" cy="6931325"/>
        </p:xfrm>
        <a:graphic>
          <a:graphicData uri="http://schemas.openxmlformats.org/drawingml/2006/table">
            <a:tbl>
              <a:tblPr>
                <a:noFill/>
                <a:tableStyleId>{C8E4061D-F996-4E52-8B39-2384F2AE1984}</a:tableStyleId>
              </a:tblPr>
              <a:tblGrid>
                <a:gridCol w="2858900">
                  <a:extLst>
                    <a:ext uri="{9D8B030D-6E8A-4147-A177-3AD203B41FA5}">
                      <a16:colId xmlns:a16="http://schemas.microsoft.com/office/drawing/2014/main" val="20000"/>
                    </a:ext>
                  </a:extLst>
                </a:gridCol>
                <a:gridCol w="8652425">
                  <a:extLst>
                    <a:ext uri="{9D8B030D-6E8A-4147-A177-3AD203B41FA5}">
                      <a16:colId xmlns:a16="http://schemas.microsoft.com/office/drawing/2014/main" val="20001"/>
                    </a:ext>
                  </a:extLst>
                </a:gridCol>
              </a:tblGrid>
              <a:tr h="1152625">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a:solidFill>
                            <a:srgbClr val="F3F3F3"/>
                          </a:solidFill>
                          <a:latin typeface="Calibri"/>
                          <a:ea typeface="Calibri"/>
                          <a:cs typeface="Calibri"/>
                          <a:sym typeface="Calibri"/>
                        </a:rPr>
                        <a:t>Talent Management Stages  </a:t>
                      </a:r>
                      <a:endParaRPr sz="25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a:solidFill>
                            <a:srgbClr val="F3F3F3"/>
                          </a:solidFill>
                          <a:latin typeface="Calibri"/>
                          <a:ea typeface="Calibri"/>
                          <a:cs typeface="Calibri"/>
                          <a:sym typeface="Calibri"/>
                        </a:rPr>
                        <a:t>Focus On </a:t>
                      </a:r>
                      <a:endParaRPr sz="25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778700">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Recruitment</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Onboarding</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Development</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Performance Feedback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Retention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Find and attract diverse, talented people through inclusive and diverse channels.</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Support new team members settle into teams and connect with the mission.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Support skill-building, creativity, and career growth.</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Give clear, constructive feedback and encourage reflection to align creative efforts with shared goals.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br>
                        <a:rPr lang="en-GB" sz="2500" u="none" strike="noStrike" cap="none" dirty="0">
                          <a:latin typeface="Calibri"/>
                          <a:ea typeface="Calibri"/>
                          <a:cs typeface="Calibri"/>
                          <a:sym typeface="Calibri"/>
                        </a:rPr>
                      </a:br>
                      <a:r>
                        <a:rPr lang="en-GB" sz="2500" u="none" strike="noStrike" cap="none" dirty="0">
                          <a:latin typeface="Calibri"/>
                          <a:ea typeface="Calibri"/>
                          <a:cs typeface="Calibri"/>
                          <a:sym typeface="Calibri"/>
                        </a:rPr>
                        <a:t>Create a supportive environment that values and motivates people and promotes well-being. </a:t>
                      </a:r>
                      <a:endParaRPr sz="25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97" name="Google Shape;197;g34519fc2d75_0_19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4519fc2d75_0_208"/>
          <p:cNvSpPr/>
          <p:nvPr/>
        </p:nvSpPr>
        <p:spPr>
          <a:xfrm rot="10800000" flipH="1">
            <a:off x="-592315" y="-7116547"/>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4" name="Google Shape;204;g34519fc2d75_0_20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205" name="Google Shape;205;g34519fc2d75_0_208"/>
          <p:cNvGraphicFramePr/>
          <p:nvPr>
            <p:extLst>
              <p:ext uri="{D42A27DB-BD31-4B8C-83A1-F6EECF244321}">
                <p14:modId xmlns:p14="http://schemas.microsoft.com/office/powerpoint/2010/main" val="3273850360"/>
              </p:ext>
            </p:extLst>
          </p:nvPr>
        </p:nvGraphicFramePr>
        <p:xfrm>
          <a:off x="3229834" y="2950435"/>
          <a:ext cx="12185050" cy="7006265"/>
        </p:xfrm>
        <a:graphic>
          <a:graphicData uri="http://schemas.openxmlformats.org/drawingml/2006/table">
            <a:tbl>
              <a:tblPr>
                <a:noFill/>
                <a:tableStyleId>{C8E4061D-F996-4E52-8B39-2384F2AE1984}</a:tableStyleId>
              </a:tblPr>
              <a:tblGrid>
                <a:gridCol w="3877950">
                  <a:extLst>
                    <a:ext uri="{9D8B030D-6E8A-4147-A177-3AD203B41FA5}">
                      <a16:colId xmlns:a16="http://schemas.microsoft.com/office/drawing/2014/main" val="20000"/>
                    </a:ext>
                  </a:extLst>
                </a:gridCol>
                <a:gridCol w="4153550">
                  <a:extLst>
                    <a:ext uri="{9D8B030D-6E8A-4147-A177-3AD203B41FA5}">
                      <a16:colId xmlns:a16="http://schemas.microsoft.com/office/drawing/2014/main" val="20001"/>
                    </a:ext>
                  </a:extLst>
                </a:gridCol>
                <a:gridCol w="4153550">
                  <a:extLst>
                    <a:ext uri="{9D8B030D-6E8A-4147-A177-3AD203B41FA5}">
                      <a16:colId xmlns:a16="http://schemas.microsoft.com/office/drawing/2014/main" val="20002"/>
                    </a:ext>
                  </a:extLst>
                </a:gridCol>
              </a:tblGrid>
              <a:tr h="61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Types of Strength</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How to identify? </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Practical Tips</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920525">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Creative and Technical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(e.g. set design, production management, stage management,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Interpersonal</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(e.g., mentoring others, conflict mediation, teamwork)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Strategic  (e.g., long-term planning, budgeting, coordinating logistics)</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Emotional </a:t>
                      </a: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(e.g., empathy, patience, remaining calm under pressure)</a:t>
                      </a: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Observation: Notice where people naturally lead or excel.</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Conversations &amp; Check-ins: Ask what they enjoy or feel effective at. </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Feedback Loops: Use 360° feedback from peers to discover talents.</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Reflection Tools: Use tools like Gallup StrengthsFinder, VIA Character Strengths, or informal mapping exercises.</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Assign roles matching strengths.</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Encourage collaboration based on complementary skills.</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Rotate tasks for growth but keep core roles anchored.</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Celebrate strengths to boost motivation and loyalty.</a:t>
                      </a:r>
                      <a:endParaRPr sz="2300" u="none" strike="noStrike" cap="none" dirty="0">
                        <a:latin typeface="Calibri"/>
                        <a:ea typeface="Calibri"/>
                        <a:cs typeface="Calibri"/>
                        <a:sym typeface="Calibri"/>
                      </a:endParaRPr>
                    </a:p>
                  </a:txBody>
                  <a:tcPr marL="63500" marR="63500" marT="63500" marB="63500">
                    <a:noFill/>
                  </a:tcPr>
                </a:tc>
                <a:extLst>
                  <a:ext uri="{0D108BD9-81ED-4DB2-BD59-A6C34878D82A}">
                    <a16:rowId xmlns:a16="http://schemas.microsoft.com/office/drawing/2014/main" val="10001"/>
                  </a:ext>
                </a:extLst>
              </a:tr>
            </a:tbl>
          </a:graphicData>
        </a:graphic>
      </p:graphicFrame>
      <p:sp>
        <p:nvSpPr>
          <p:cNvPr id="206" name="Google Shape;206;g34519fc2d75_0_20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11</a:t>
            </a:fld>
            <a:endParaRPr/>
          </a:p>
        </p:txBody>
      </p:sp>
      <p:sp>
        <p:nvSpPr>
          <p:cNvPr id="207" name="Google Shape;207;g34519fc2d75_0_208"/>
          <p:cNvSpPr txBox="1"/>
          <p:nvPr/>
        </p:nvSpPr>
        <p:spPr>
          <a:xfrm>
            <a:off x="1246901" y="1197825"/>
            <a:ext cx="16684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Talent Management: </a:t>
            </a:r>
            <a:r>
              <a:rPr lang="en-GB" sz="1400" b="1" i="0" u="none" strike="noStrike" cap="none">
                <a:solidFill>
                  <a:srgbClr val="000000"/>
                </a:solidFill>
                <a:latin typeface="Arial"/>
                <a:ea typeface="Arial"/>
                <a:cs typeface="Arial"/>
                <a:sym typeface="Arial"/>
              </a:rPr>
              <a:t> </a:t>
            </a:r>
            <a:r>
              <a:rPr lang="en-GB" sz="5000" b="1" i="0" u="none" strike="noStrike" cap="none">
                <a:solidFill>
                  <a:schemeClr val="dk1"/>
                </a:solidFill>
                <a:latin typeface="Calibri"/>
                <a:ea typeface="Calibri"/>
                <a:cs typeface="Calibri"/>
                <a:sym typeface="Calibri"/>
              </a:rPr>
              <a:t>Key Stages Explained with Practical Guidance on Focus Areas</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4519fc2d75_0_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4" name="Google Shape;214;g34519fc2d75_0_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5" name="Google Shape;215;g34519fc2d75_0_32"/>
          <p:cNvSpPr txBox="1"/>
          <p:nvPr/>
        </p:nvSpPr>
        <p:spPr>
          <a:xfrm>
            <a:off x="952325" y="4704138"/>
            <a:ext cx="16556700" cy="4171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Successful arts leaders balance artistic integrity with practical management, inspiring creativity and ensuring stability while engaging diverse stakeholders.</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Key Leadership Profiles:</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Artistic</a:t>
            </a:r>
            <a:r>
              <a:rPr lang="en-GB" sz="2000" b="0" i="0" u="none" strike="noStrike" cap="none">
                <a:solidFill>
                  <a:schemeClr val="dk1"/>
                </a:solidFill>
                <a:latin typeface="Calibri"/>
                <a:ea typeface="Calibri"/>
                <a:cs typeface="Calibri"/>
                <a:sym typeface="Calibri"/>
              </a:rPr>
              <a:t>: Leads creative vision.</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Managerial</a:t>
            </a:r>
            <a:r>
              <a:rPr lang="en-GB" sz="2000" b="0" i="0" u="none" strike="noStrike" cap="none">
                <a:solidFill>
                  <a:schemeClr val="dk1"/>
                </a:solidFill>
                <a:latin typeface="Calibri"/>
                <a:ea typeface="Calibri"/>
                <a:cs typeface="Calibri"/>
                <a:sym typeface="Calibri"/>
              </a:rPr>
              <a:t>: Focuses on operational efficiency.</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Project</a:t>
            </a:r>
            <a:r>
              <a:rPr lang="en-GB" sz="2000" b="0" i="0" u="none" strike="noStrike" cap="none">
                <a:solidFill>
                  <a:schemeClr val="dk1"/>
                </a:solidFill>
                <a:latin typeface="Calibri"/>
                <a:ea typeface="Calibri"/>
                <a:cs typeface="Calibri"/>
                <a:sym typeface="Calibri"/>
              </a:rPr>
              <a:t>: Balances creative and operational execution.</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Commercial</a:t>
            </a:r>
            <a:r>
              <a:rPr lang="en-GB" sz="2000" b="0" i="0" u="none" strike="noStrike" cap="none">
                <a:solidFill>
                  <a:schemeClr val="dk1"/>
                </a:solidFill>
                <a:latin typeface="Calibri"/>
                <a:ea typeface="Calibri"/>
                <a:cs typeface="Calibri"/>
                <a:sym typeface="Calibri"/>
              </a:rPr>
              <a:t>: Prioritizes profitability alongside mission.</a:t>
            </a:r>
            <a:endParaRPr sz="2000" b="0" i="0" u="none" strike="noStrike" cap="none">
              <a:solidFill>
                <a:schemeClr val="dk1"/>
              </a:solidFill>
              <a:latin typeface="Calibri"/>
              <a:ea typeface="Calibri"/>
              <a:cs typeface="Calibri"/>
              <a:sym typeface="Calibri"/>
            </a:endParaRPr>
          </a:p>
        </p:txBody>
      </p:sp>
      <p:sp>
        <p:nvSpPr>
          <p:cNvPr id="216" name="Google Shape;216;g34519fc2d75_0_32"/>
          <p:cNvSpPr txBox="1"/>
          <p:nvPr/>
        </p:nvSpPr>
        <p:spPr>
          <a:xfrm>
            <a:off x="952325" y="2942425"/>
            <a:ext cx="164616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Performing Arts Leadership: Innovation and Change Agency Framework</a:t>
            </a:r>
            <a:endParaRPr sz="5000" b="1" i="0" u="none" strike="noStrike" cap="none">
              <a:solidFill>
                <a:schemeClr val="dk1"/>
              </a:solidFill>
              <a:latin typeface="Calibri"/>
              <a:ea typeface="Calibri"/>
              <a:cs typeface="Calibri"/>
              <a:sym typeface="Calibri"/>
            </a:endParaRPr>
          </a:p>
        </p:txBody>
      </p:sp>
      <p:sp>
        <p:nvSpPr>
          <p:cNvPr id="217" name="Google Shape;217;g34519fc2d75_0_32"/>
          <p:cNvSpPr txBox="1"/>
          <p:nvPr/>
        </p:nvSpPr>
        <p:spPr>
          <a:xfrm>
            <a:off x="8454725" y="5914025"/>
            <a:ext cx="90543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Distinguishing Organizational Contexts:</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Mission Focus: </a:t>
            </a:r>
            <a:r>
              <a:rPr lang="en-GB" sz="2000" b="0" i="0" u="none" strike="noStrike" cap="none">
                <a:solidFill>
                  <a:schemeClr val="dk1"/>
                </a:solidFill>
                <a:latin typeface="Calibri"/>
                <a:ea typeface="Calibri"/>
                <a:cs typeface="Calibri"/>
                <a:sym typeface="Calibri"/>
              </a:rPr>
              <a:t>Non-profits prioritize mission; commercial entities balance mission with profit.</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Resource Constraints: </a:t>
            </a:r>
            <a:r>
              <a:rPr lang="en-GB" sz="2000" b="0" i="0" u="none" strike="noStrike" cap="none">
                <a:solidFill>
                  <a:schemeClr val="dk1"/>
                </a:solidFill>
                <a:latin typeface="Calibri"/>
                <a:ea typeface="Calibri"/>
                <a:cs typeface="Calibri"/>
                <a:sym typeface="Calibri"/>
              </a:rPr>
              <a:t>Non-profits rely on fundraising; commercial entities on sales.</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Diversity of Stakeholders:</a:t>
            </a:r>
            <a:r>
              <a:rPr lang="en-GB" sz="2000" b="0" i="0" u="none" strike="noStrike" cap="none">
                <a:solidFill>
                  <a:schemeClr val="dk1"/>
                </a:solidFill>
                <a:latin typeface="Calibri"/>
                <a:ea typeface="Calibri"/>
                <a:cs typeface="Calibri"/>
                <a:sym typeface="Calibri"/>
              </a:rPr>
              <a:t> Leaders navigate varied groups (donors, boards, audiences, staff).</a:t>
            </a:r>
            <a:endParaRPr sz="2000" b="0" i="0" u="none" strike="noStrike" cap="none">
              <a:solidFill>
                <a:schemeClr val="dk1"/>
              </a:solidFill>
              <a:latin typeface="Calibri"/>
              <a:ea typeface="Calibri"/>
              <a:cs typeface="Calibri"/>
              <a:sym typeface="Calibri"/>
            </a:endParaRPr>
          </a:p>
        </p:txBody>
      </p:sp>
      <p:sp>
        <p:nvSpPr>
          <p:cNvPr id="218" name="Google Shape;218;g34519fc2d75_0_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4519fc2d75_0_2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5" name="Google Shape;225;g34519fc2d75_0_2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6" name="Google Shape;226;g34519fc2d75_0_232"/>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Leadership Styles and Strategic Application</a:t>
            </a:r>
            <a:endParaRPr sz="5000" b="1" i="0" u="none" strike="noStrike" cap="none">
              <a:solidFill>
                <a:schemeClr val="dk1"/>
              </a:solidFill>
              <a:latin typeface="Calibri"/>
              <a:ea typeface="Calibri"/>
              <a:cs typeface="Calibri"/>
              <a:sym typeface="Calibri"/>
            </a:endParaRPr>
          </a:p>
        </p:txBody>
      </p:sp>
      <p:graphicFrame>
        <p:nvGraphicFramePr>
          <p:cNvPr id="227" name="Google Shape;227;g34519fc2d75_0_232"/>
          <p:cNvGraphicFramePr/>
          <p:nvPr>
            <p:extLst>
              <p:ext uri="{D42A27DB-BD31-4B8C-83A1-F6EECF244321}">
                <p14:modId xmlns:p14="http://schemas.microsoft.com/office/powerpoint/2010/main" val="2749943374"/>
              </p:ext>
            </p:extLst>
          </p:nvPr>
        </p:nvGraphicFramePr>
        <p:xfrm>
          <a:off x="3142575" y="4105275"/>
          <a:ext cx="11445850" cy="6017040"/>
        </p:xfrm>
        <a:graphic>
          <a:graphicData uri="http://schemas.openxmlformats.org/drawingml/2006/table">
            <a:tbl>
              <a:tblPr>
                <a:noFill/>
                <a:tableStyleId>{C8E4061D-F996-4E52-8B39-2384F2AE1984}</a:tableStyleId>
              </a:tblPr>
              <a:tblGrid>
                <a:gridCol w="2402819">
                  <a:extLst>
                    <a:ext uri="{9D8B030D-6E8A-4147-A177-3AD203B41FA5}">
                      <a16:colId xmlns:a16="http://schemas.microsoft.com/office/drawing/2014/main" val="20000"/>
                    </a:ext>
                  </a:extLst>
                </a:gridCol>
                <a:gridCol w="2686181">
                  <a:extLst>
                    <a:ext uri="{9D8B030D-6E8A-4147-A177-3AD203B41FA5}">
                      <a16:colId xmlns:a16="http://schemas.microsoft.com/office/drawing/2014/main" val="20001"/>
                    </a:ext>
                  </a:extLst>
                </a:gridCol>
                <a:gridCol w="3152025">
                  <a:extLst>
                    <a:ext uri="{9D8B030D-6E8A-4147-A177-3AD203B41FA5}">
                      <a16:colId xmlns:a16="http://schemas.microsoft.com/office/drawing/2014/main" val="20002"/>
                    </a:ext>
                  </a:extLst>
                </a:gridCol>
                <a:gridCol w="3204825">
                  <a:extLst>
                    <a:ext uri="{9D8B030D-6E8A-4147-A177-3AD203B41FA5}">
                      <a16:colId xmlns:a16="http://schemas.microsoft.com/office/drawing/2014/main" val="20003"/>
                    </a:ext>
                  </a:extLst>
                </a:gridCol>
              </a:tblGrid>
              <a:tr h="700650">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Leadership style</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Description </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Traits</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Strength</a:t>
                      </a:r>
                      <a:endParaRPr sz="2300" b="1" u="none" strike="noStrike" cap="none">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Directive</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Top-down, leader-made decisions.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Authoritative, structured, task-focused.</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Precision, efficiency.</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Collaborative</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Leaders work closely with teams.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Inclusive, communicative, relationship-oriented.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Creativity, artistic experimentation</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Transformational</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Leaders inspire ambitious goals</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Visionary, charismatic, change-driven.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Pushes boundaries, redefines norms.</a:t>
                      </a:r>
                      <a:endParaRPr sz="23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Servant</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Leaders prioritize team well-being.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Empathetic, supportive, ethical.</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Builds strong communities, ensures inclusivity.</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28" name="Google Shape;228;g34519fc2d75_0_2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g34519fc2d75_0_243"/>
          <p:cNvSpPr/>
          <p:nvPr/>
        </p:nvSpPr>
        <p:spPr>
          <a:xfrm rot="10800000" flipH="1">
            <a:off x="-1049178" y="-56337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5" name="Google Shape;235;g34519fc2d75_0_243"/>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6" name="Google Shape;236;g34519fc2d75_0_243"/>
          <p:cNvSpPr txBox="1"/>
          <p:nvPr/>
        </p:nvSpPr>
        <p:spPr>
          <a:xfrm>
            <a:off x="952325" y="2942425"/>
            <a:ext cx="5196227" cy="163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Leadership and Decision-Making</a:t>
            </a:r>
            <a:endParaRPr sz="5000" b="1" i="0" u="none" strike="noStrike" cap="none">
              <a:solidFill>
                <a:schemeClr val="dk1"/>
              </a:solidFill>
              <a:latin typeface="Calibri"/>
              <a:ea typeface="Calibri"/>
              <a:cs typeface="Calibri"/>
              <a:sym typeface="Calibri"/>
            </a:endParaRPr>
          </a:p>
        </p:txBody>
      </p:sp>
      <p:graphicFrame>
        <p:nvGraphicFramePr>
          <p:cNvPr id="237" name="Google Shape;237;g34519fc2d75_0_243"/>
          <p:cNvGraphicFramePr/>
          <p:nvPr/>
        </p:nvGraphicFramePr>
        <p:xfrm>
          <a:off x="6870700" y="1263650"/>
          <a:ext cx="10420350" cy="8449615"/>
        </p:xfrm>
        <a:graphic>
          <a:graphicData uri="http://schemas.openxmlformats.org/drawingml/2006/table">
            <a:tbl>
              <a:tblPr>
                <a:noFill/>
                <a:tableStyleId>{C8E4061D-F996-4E52-8B39-2384F2AE1984}</a:tableStyleId>
              </a:tblPr>
              <a:tblGrid>
                <a:gridCol w="2456575">
                  <a:extLst>
                    <a:ext uri="{9D8B030D-6E8A-4147-A177-3AD203B41FA5}">
                      <a16:colId xmlns:a16="http://schemas.microsoft.com/office/drawing/2014/main" val="20000"/>
                    </a:ext>
                  </a:extLst>
                </a:gridCol>
                <a:gridCol w="2328125">
                  <a:extLst>
                    <a:ext uri="{9D8B030D-6E8A-4147-A177-3AD203B41FA5}">
                      <a16:colId xmlns:a16="http://schemas.microsoft.com/office/drawing/2014/main" val="20001"/>
                    </a:ext>
                  </a:extLst>
                </a:gridCol>
                <a:gridCol w="2231775">
                  <a:extLst>
                    <a:ext uri="{9D8B030D-6E8A-4147-A177-3AD203B41FA5}">
                      <a16:colId xmlns:a16="http://schemas.microsoft.com/office/drawing/2014/main" val="20002"/>
                    </a:ext>
                  </a:extLst>
                </a:gridCol>
                <a:gridCol w="3403875">
                  <a:extLst>
                    <a:ext uri="{9D8B030D-6E8A-4147-A177-3AD203B41FA5}">
                      <a16:colId xmlns:a16="http://schemas.microsoft.com/office/drawing/2014/main" val="20003"/>
                    </a:ext>
                  </a:extLst>
                </a:gridCol>
              </a:tblGrid>
              <a:tr h="876000">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Key</a:t>
                      </a:r>
                      <a:r>
                        <a:rPr lang="en-GB" sz="2300" u="none" strike="noStrike" cap="none">
                          <a:latin typeface="Calibri"/>
                          <a:ea typeface="Calibri"/>
                          <a:cs typeface="Calibri"/>
                          <a:sym typeface="Calibri"/>
                        </a:rPr>
                        <a:t> Leadership </a:t>
                      </a:r>
                      <a:r>
                        <a:rPr lang="en-GB" sz="2300" b="1" u="none" strike="noStrike" cap="none">
                          <a:latin typeface="Calibri"/>
                          <a:ea typeface="Calibri"/>
                          <a:cs typeface="Calibri"/>
                          <a:sym typeface="Calibri"/>
                        </a:rPr>
                        <a:t>Traits</a:t>
                      </a:r>
                      <a:r>
                        <a:rPr lang="en-GB" sz="2300" u="none" strike="noStrike" cap="none">
                          <a:latin typeface="Calibri"/>
                          <a:ea typeface="Calibri"/>
                          <a:cs typeface="Calibri"/>
                          <a:sym typeface="Calibri"/>
                        </a:rPr>
                        <a:t> for Effective Decision-Making:</a:t>
                      </a:r>
                      <a:endParaRPr sz="2300" u="none" strike="noStrike" cap="none">
                        <a:latin typeface="Calibri"/>
                        <a:ea typeface="Calibri"/>
                        <a:cs typeface="Calibri"/>
                        <a:sym typeface="Calibri"/>
                      </a:endParaRPr>
                    </a:p>
                  </a:txBody>
                  <a:tcPr marL="63500" marR="63500" marT="63500" marB="63500">
                    <a:solidFill>
                      <a:srgbClr val="569838"/>
                    </a:solidFill>
                  </a:tcPr>
                </a:tc>
                <a:tc hMerge="1">
                  <a:txBody>
                    <a:bodyPr/>
                    <a:lstStyle/>
                    <a:p>
                      <a:endParaRPr lang="en-BE"/>
                    </a:p>
                  </a:txBody>
                  <a:tcPr/>
                </a:tc>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Essential</a:t>
                      </a:r>
                      <a:r>
                        <a:rPr lang="en-GB" sz="2300" u="none" strike="noStrike" cap="none">
                          <a:latin typeface="Calibri"/>
                          <a:ea typeface="Calibri"/>
                          <a:cs typeface="Calibri"/>
                          <a:sym typeface="Calibri"/>
                        </a:rPr>
                        <a:t> Decision-Making </a:t>
                      </a:r>
                      <a:r>
                        <a:rPr lang="en-GB" sz="2300" b="1" u="none" strike="noStrike" cap="none">
                          <a:latin typeface="Calibri"/>
                          <a:ea typeface="Calibri"/>
                          <a:cs typeface="Calibri"/>
                          <a:sym typeface="Calibri"/>
                        </a:rPr>
                        <a:t>Strategies</a:t>
                      </a:r>
                      <a:r>
                        <a:rPr lang="en-GB" sz="2300" u="none" strike="noStrike" cap="none">
                          <a:latin typeface="Calibri"/>
                          <a:ea typeface="Calibri"/>
                          <a:cs typeface="Calibri"/>
                          <a:sym typeface="Calibri"/>
                        </a:rPr>
                        <a:t>:</a:t>
                      </a:r>
                      <a:endParaRPr sz="2300" u="none" strike="noStrike" cap="none">
                        <a:latin typeface="Calibri"/>
                        <a:ea typeface="Calibri"/>
                        <a:cs typeface="Calibri"/>
                        <a:sym typeface="Calibri"/>
                      </a:endParaRPr>
                    </a:p>
                  </a:txBody>
                  <a:tcPr marL="63500" marR="63500" marT="63500" marB="63500">
                    <a:solidFill>
                      <a:srgbClr val="04A6C2"/>
                    </a:solidFill>
                  </a:tcPr>
                </a:tc>
                <a:tc hMerge="1">
                  <a:txBody>
                    <a:bodyPr/>
                    <a:lstStyle/>
                    <a:p>
                      <a:endParaRPr lang="en-BE"/>
                    </a:p>
                  </a:txBody>
                  <a:tcPr/>
                </a:tc>
                <a:extLst>
                  <a:ext uri="{0D108BD9-81ED-4DB2-BD59-A6C34878D82A}">
                    <a16:rowId xmlns:a16="http://schemas.microsoft.com/office/drawing/2014/main" val="10000"/>
                  </a:ext>
                </a:extLst>
              </a:tr>
              <a:tr h="2154500">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Holding Teams Together</a:t>
                      </a:r>
                      <a:endParaRPr sz="2300" b="1" u="none" strike="noStrike" cap="none" dirty="0">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Strong communication, encouragement, conflict resolution. Fosters creativity and value.</a:t>
                      </a:r>
                      <a:endParaRPr sz="2300" u="none" strike="noStrike" cap="none" dirty="0">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Gather Information</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Involve experts for meaningful dialogue.</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83487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Leading by Example</a:t>
                      </a:r>
                      <a:endParaRPr sz="2300" b="1"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Professionalism, strong work ethic, clear creative vision. Builds trust, motivates.</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Evaluate Options</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Assess risks, benefits, outcomes thoroughly.</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19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Strategic Thinking</a:t>
                      </a:r>
                      <a:endParaRPr sz="2300" b="1" u="none" strike="noStrike" cap="none">
                        <a:latin typeface="Calibri"/>
                        <a:ea typeface="Calibri"/>
                        <a:cs typeface="Calibri"/>
                        <a:sym typeface="Calibri"/>
                      </a:endParaRPr>
                    </a:p>
                  </a:txBody>
                  <a:tcPr marL="63500" marR="63500" marT="63500" marB="63500">
                    <a:solidFill>
                      <a:srgbClr val="D9EAD3"/>
                    </a:solidFill>
                  </a:tcPr>
                </a:tc>
                <a:tc rowSpan="2">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Swift problem-solving, adapting to challenges, informed decisions. Ensures resilience and vision alignment.</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Make &amp; Communicate the Decision</a:t>
                      </a:r>
                      <a:endParaRPr sz="2300"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Clearly articulate chosen path and reasoning for alignment.</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917750">
                <a:tc>
                  <a:txBody>
                    <a:bodyPr/>
                    <a:lstStyle/>
                    <a:p>
                      <a:pPr marL="0" marR="0" lvl="0" indent="0" algn="l" rtl="0">
                        <a:lnSpc>
                          <a:spcPct val="100000"/>
                        </a:lnSpc>
                        <a:spcBef>
                          <a:spcPts val="0"/>
                        </a:spcBef>
                        <a:spcAft>
                          <a:spcPts val="0"/>
                        </a:spcAft>
                        <a:buClr>
                          <a:srgbClr val="000000"/>
                        </a:buClr>
                        <a:buSzPts val="2300"/>
                        <a:buFont typeface="Arial"/>
                        <a:buNone/>
                      </a:pPr>
                      <a:endParaRPr sz="2300" u="none" strike="noStrike" cap="none">
                        <a:latin typeface="Calibri"/>
                        <a:ea typeface="Calibri"/>
                        <a:cs typeface="Calibri"/>
                        <a:sym typeface="Calibri"/>
                      </a:endParaRPr>
                    </a:p>
                  </a:txBody>
                  <a:tcPr marL="63500" marR="63500" marT="63500" marB="63500">
                    <a:solidFill>
                      <a:srgbClr val="D9EAD3"/>
                    </a:solidFill>
                  </a:tcPr>
                </a:tc>
                <a:tc vMerge="1">
                  <a:txBody>
                    <a:bodyPr/>
                    <a:lstStyle/>
                    <a:p>
                      <a:endParaRPr lang="en-BE"/>
                    </a:p>
                  </a:txBody>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Review &amp; Adapt</a:t>
                      </a:r>
                      <a:endParaRPr sz="2300" b="1" u="none" strike="noStrike" cap="none">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Reflect on results to learn and improve future decisions.</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38" name="Google Shape;238;g34519fc2d75_0_243"/>
          <p:cNvSpPr txBox="1"/>
          <p:nvPr/>
        </p:nvSpPr>
        <p:spPr>
          <a:xfrm>
            <a:off x="1101825" y="5609475"/>
            <a:ext cx="4628100" cy="22089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Leaders provide vision and direction, guiding teams and making timely decisions that shape productions.</a:t>
            </a:r>
            <a:endParaRPr sz="2500" b="0" i="0" u="none" strike="noStrike" cap="none">
              <a:solidFill>
                <a:schemeClr val="dk1"/>
              </a:solidFill>
              <a:latin typeface="Calibri"/>
              <a:ea typeface="Calibri"/>
              <a:cs typeface="Calibri"/>
              <a:sym typeface="Calibri"/>
            </a:endParaRPr>
          </a:p>
        </p:txBody>
      </p:sp>
      <p:sp>
        <p:nvSpPr>
          <p:cNvPr id="239" name="Google Shape;239;g34519fc2d75_0_243"/>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g34519fc2d75_0_265"/>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6" name="Google Shape;256;g34519fc2d75_0_265"/>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7" name="Google Shape;257;g34519fc2d75_0_265"/>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Agent-of-Change Spirit: Leading Transformation from Within</a:t>
            </a:r>
            <a:endParaRPr sz="5000" b="1" i="0" u="none" strike="noStrike" cap="none">
              <a:solidFill>
                <a:schemeClr val="dk1"/>
              </a:solidFill>
              <a:latin typeface="Calibri"/>
              <a:ea typeface="Calibri"/>
              <a:cs typeface="Calibri"/>
              <a:sym typeface="Calibri"/>
            </a:endParaRPr>
          </a:p>
        </p:txBody>
      </p:sp>
      <p:graphicFrame>
        <p:nvGraphicFramePr>
          <p:cNvPr id="258" name="Google Shape;258;g34519fc2d75_0_265"/>
          <p:cNvGraphicFramePr/>
          <p:nvPr/>
        </p:nvGraphicFramePr>
        <p:xfrm>
          <a:off x="2983813" y="3914775"/>
          <a:ext cx="11763375" cy="6082910"/>
        </p:xfrm>
        <a:graphic>
          <a:graphicData uri="http://schemas.openxmlformats.org/drawingml/2006/table">
            <a:tbl>
              <a:tblPr>
                <a:noFill/>
                <a:tableStyleId>{C8E4061D-F996-4E52-8B39-2384F2AE1984}</a:tableStyleId>
              </a:tblPr>
              <a:tblGrid>
                <a:gridCol w="5085400">
                  <a:extLst>
                    <a:ext uri="{9D8B030D-6E8A-4147-A177-3AD203B41FA5}">
                      <a16:colId xmlns:a16="http://schemas.microsoft.com/office/drawing/2014/main" val="20000"/>
                    </a:ext>
                  </a:extLst>
                </a:gridCol>
                <a:gridCol w="6677975">
                  <a:extLst>
                    <a:ext uri="{9D8B030D-6E8A-4147-A177-3AD203B41FA5}">
                      <a16:colId xmlns:a16="http://schemas.microsoft.com/office/drawing/2014/main" val="20001"/>
                    </a:ext>
                  </a:extLst>
                </a:gridCol>
              </a:tblGrid>
              <a:tr h="689975">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a:latin typeface="Calibri"/>
                          <a:ea typeface="Calibri"/>
                          <a:cs typeface="Calibri"/>
                          <a:sym typeface="Calibri"/>
                        </a:rPr>
                        <a:t>Interconnected soft skills </a:t>
                      </a:r>
                      <a:endParaRPr sz="22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a:latin typeface="Calibri"/>
                          <a:ea typeface="Calibri"/>
                          <a:cs typeface="Calibri"/>
                          <a:sym typeface="Calibri"/>
                        </a:rPr>
                        <a:t>Core Components </a:t>
                      </a:r>
                      <a:endParaRPr sz="2200" b="1" u="none" strike="noStrike" cap="none">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Emotional Intelligence &amp; Self-Awareness</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Understanding self, managing emotions, empathizing.</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Strategic Thinking &amp; Problem-Solving</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Assessing challenges, executing vision, fostering innovation.</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Communication &amp; Influence</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Articulating visions, active listening, inspiring through storytelling.</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Adaptability &amp; Resilience</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Navigating uncertainty, embracing change, learning from failures.</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Collaboration &amp; Relationship Building</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Strengthening partnerships, encouraging inclusivity, building cohesive teams.</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5"/>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Innovative Mindset</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a:latin typeface="Calibri"/>
                          <a:ea typeface="Calibri"/>
                          <a:cs typeface="Calibri"/>
                          <a:sym typeface="Calibri"/>
                        </a:rPr>
                        <a:t> Identifying opportunities, taking initiative, balancing risk with execution.</a:t>
                      </a:r>
                      <a:endParaRPr sz="22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6"/>
                  </a:ext>
                </a:extLst>
              </a:tr>
            </a:tbl>
          </a:graphicData>
        </a:graphic>
      </p:graphicFrame>
      <p:sp>
        <p:nvSpPr>
          <p:cNvPr id="259" name="Google Shape;259;g34519fc2d75_0_26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34519fc2d75_0_40"/>
          <p:cNvSpPr/>
          <p:nvPr/>
        </p:nvSpPr>
        <p:spPr>
          <a:xfrm rot="10800000" flipH="1">
            <a:off x="-520002" y="-65925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6" name="Google Shape;266;g34519fc2d75_0_4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7" name="Google Shape;267;g34519fc2d75_0_40"/>
          <p:cNvSpPr txBox="1"/>
          <p:nvPr/>
        </p:nvSpPr>
        <p:spPr>
          <a:xfrm>
            <a:off x="1537975" y="2452525"/>
            <a:ext cx="15945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The Role of Emotional Intelligence in Building Resilience </a:t>
            </a:r>
            <a:endParaRPr sz="5000" b="1" i="0" u="none" strike="noStrike" cap="none">
              <a:solidFill>
                <a:schemeClr val="dk1"/>
              </a:solidFill>
              <a:latin typeface="Calibri"/>
              <a:ea typeface="Calibri"/>
              <a:cs typeface="Calibri"/>
              <a:sym typeface="Calibri"/>
            </a:endParaRPr>
          </a:p>
        </p:txBody>
      </p:sp>
      <p:sp>
        <p:nvSpPr>
          <p:cNvPr id="268" name="Google Shape;268;g34519fc2d75_0_40"/>
          <p:cNvSpPr txBox="1"/>
          <p:nvPr/>
        </p:nvSpPr>
        <p:spPr>
          <a:xfrm>
            <a:off x="704950" y="4169650"/>
            <a:ext cx="16306800" cy="4920537"/>
          </a:xfrm>
          <a:prstGeom prst="rect">
            <a:avLst/>
          </a:prstGeom>
          <a:noFill/>
          <a:ln>
            <a:noFill/>
          </a:ln>
        </p:spPr>
        <p:txBody>
          <a:bodyPr spcFirstLastPara="1" wrap="square" lIns="91425" tIns="45700" rIns="91425" bIns="45700" anchor="t" anchorCtr="0">
            <a:spAutoFit/>
          </a:bodyPr>
          <a:lstStyle/>
          <a:p>
            <a:pPr marL="457200" marR="0" lvl="0" indent="-387350" algn="just" rtl="0">
              <a:lnSpc>
                <a:spcPct val="115000"/>
              </a:lnSpc>
              <a:spcBef>
                <a:spcPts val="120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the ability to understand and manage your own emotions while recognizing and influencing the emotions of others</a:t>
            </a:r>
            <a:endParaRPr sz="2500" b="0" i="0" u="none" strike="noStrike" cap="none">
              <a:solidFill>
                <a:schemeClr val="dk1"/>
              </a:solidFill>
              <a:latin typeface="Calibri"/>
              <a:ea typeface="Calibri"/>
              <a:cs typeface="Calibri"/>
              <a:sym typeface="Calibri"/>
            </a:endParaRPr>
          </a:p>
          <a:p>
            <a:pPr marL="0" marR="0" lvl="0" indent="0" algn="just" rtl="0">
              <a:lnSpc>
                <a:spcPct val="115000"/>
              </a:lnSpc>
              <a:spcBef>
                <a:spcPts val="1200"/>
              </a:spcBef>
              <a:spcAft>
                <a:spcPts val="0"/>
              </a:spcAft>
              <a:buClr>
                <a:srgbClr val="000000"/>
              </a:buClr>
              <a:buSzPts val="2500"/>
              <a:buFont typeface="Arial"/>
              <a:buNone/>
            </a:pPr>
            <a:endParaRPr sz="2500" b="1" i="0" u="none" strike="noStrike" cap="none">
              <a:solidFill>
                <a:schemeClr val="dk1"/>
              </a:solidFill>
              <a:latin typeface="Calibri"/>
              <a:ea typeface="Calibri"/>
              <a:cs typeface="Calibri"/>
              <a:sym typeface="Calibri"/>
            </a:endParaRPr>
          </a:p>
          <a:p>
            <a:pPr marL="0" marR="0" lvl="0" indent="0" algn="just" rtl="0">
              <a:lnSpc>
                <a:spcPct val="115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Why does it matter?</a:t>
            </a:r>
            <a:endParaRPr sz="2500" b="1"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120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Self-Awareness</a:t>
            </a:r>
            <a:r>
              <a:rPr lang="en-GB" sz="2500" b="0" i="0" u="none" strike="noStrike" cap="none">
                <a:solidFill>
                  <a:schemeClr val="dk1"/>
                </a:solidFill>
                <a:latin typeface="Calibri"/>
                <a:ea typeface="Calibri"/>
                <a:cs typeface="Calibri"/>
                <a:sym typeface="Calibri"/>
              </a:rPr>
              <a:t>: Helps people notice their emotions early, so they can manage stress before it builds.</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Self-Regulation</a:t>
            </a:r>
            <a:r>
              <a:rPr lang="en-GB" sz="2500" b="0" i="0" u="none" strike="noStrike" cap="none">
                <a:solidFill>
                  <a:schemeClr val="dk1"/>
                </a:solidFill>
                <a:latin typeface="Calibri"/>
                <a:ea typeface="Calibri"/>
                <a:cs typeface="Calibri"/>
                <a:sym typeface="Calibri"/>
              </a:rPr>
              <a:t>: Keeps individuals calm and focused under pressure, avoiding impulsive reactions.</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Motivation</a:t>
            </a:r>
            <a:r>
              <a:rPr lang="en-GB" sz="2500" b="0" i="0" u="none" strike="noStrike" cap="none">
                <a:solidFill>
                  <a:schemeClr val="dk1"/>
                </a:solidFill>
                <a:latin typeface="Calibri"/>
                <a:ea typeface="Calibri"/>
                <a:cs typeface="Calibri"/>
                <a:sym typeface="Calibri"/>
              </a:rPr>
              <a:t>: Fuels persistence, helping people stay committed and energized despite setbacks.</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Empathy:</a:t>
            </a:r>
            <a:r>
              <a:rPr lang="en-GB" sz="2500" b="0" i="0" u="none" strike="noStrike" cap="none">
                <a:solidFill>
                  <a:schemeClr val="dk1"/>
                </a:solidFill>
                <a:latin typeface="Calibri"/>
                <a:ea typeface="Calibri"/>
                <a:cs typeface="Calibri"/>
                <a:sym typeface="Calibri"/>
              </a:rPr>
              <a:t> Builds understanding and support, making the team feel safe and connected.</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Social Skills:</a:t>
            </a:r>
            <a:r>
              <a:rPr lang="en-GB" sz="2500" b="0" i="0" u="none" strike="noStrike" cap="none">
                <a:solidFill>
                  <a:schemeClr val="dk1"/>
                </a:solidFill>
                <a:latin typeface="Calibri"/>
                <a:ea typeface="Calibri"/>
                <a:cs typeface="Calibri"/>
                <a:sym typeface="Calibri"/>
              </a:rPr>
              <a:t> Improves teamwork, communication, and conflict resolution for stronger, adaptable teams.</a:t>
            </a:r>
            <a:endParaRPr sz="2500" b="0" i="0" u="none" strike="noStrike" cap="none">
              <a:solidFill>
                <a:schemeClr val="dk1"/>
              </a:solidFill>
              <a:latin typeface="Calibri"/>
              <a:ea typeface="Calibri"/>
              <a:cs typeface="Calibri"/>
              <a:sym typeface="Calibri"/>
            </a:endParaRPr>
          </a:p>
        </p:txBody>
      </p:sp>
      <p:sp>
        <p:nvSpPr>
          <p:cNvPr id="269" name="Google Shape;269;g34519fc2d75_0_4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6"/>
          <p:cNvSpPr txBox="1"/>
          <p:nvPr/>
        </p:nvSpPr>
        <p:spPr>
          <a:xfrm>
            <a:off x="646075" y="3165850"/>
            <a:ext cx="4679700" cy="3678900"/>
          </a:xfrm>
          <a:prstGeom prst="rect">
            <a:avLst/>
          </a:prstGeom>
          <a:noFill/>
          <a:ln>
            <a:noFill/>
          </a:ln>
        </p:spPr>
        <p:txBody>
          <a:bodyPr spcFirstLastPara="1" wrap="square" lIns="91425" tIns="45700" rIns="91425" bIns="45700" anchor="ctr" anchorCtr="0">
            <a:normAutofit fontScale="92500" lnSpcReduction="10000"/>
          </a:bodyPr>
          <a:lstStyle/>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Lesson 2: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Leading and Collaborating in Teams: </a:t>
            </a:r>
            <a:br>
              <a:rPr lang="en-GB" sz="5000" b="1" i="0" u="none" strike="noStrike" cap="none">
                <a:solidFill>
                  <a:schemeClr val="dk1"/>
                </a:solidFill>
                <a:latin typeface="Calibri"/>
                <a:ea typeface="Calibri"/>
                <a:cs typeface="Calibri"/>
                <a:sym typeface="Calibri"/>
              </a:rPr>
            </a:br>
            <a:r>
              <a:rPr lang="en-GB" sz="5000" b="1" i="0" u="none" strike="noStrike" cap="none">
                <a:solidFill>
                  <a:schemeClr val="dk1"/>
                </a:solidFill>
                <a:latin typeface="Calibri"/>
                <a:ea typeface="Calibri"/>
                <a:cs typeface="Calibri"/>
                <a:sym typeface="Calibri"/>
              </a:rPr>
              <a:t>Vision, Conflict, and Change</a:t>
            </a:r>
            <a:endParaRPr sz="1400" b="0" i="0" u="none" strike="noStrike" cap="none">
              <a:solidFill>
                <a:srgbClr val="000000"/>
              </a:solidFill>
              <a:latin typeface="Arial"/>
              <a:ea typeface="Arial"/>
              <a:cs typeface="Arial"/>
              <a:sym typeface="Arial"/>
            </a:endParaRPr>
          </a:p>
        </p:txBody>
      </p:sp>
      <p:sp>
        <p:nvSpPr>
          <p:cNvPr id="276" name="Google Shape;276;p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17</a:t>
            </a:fld>
            <a:endParaRPr/>
          </a:p>
        </p:txBody>
      </p:sp>
      <p:pic>
        <p:nvPicPr>
          <p:cNvPr id="277" name="Google Shape;277;p6" title="Screenshot 2025-08-11 123243.png"/>
          <p:cNvPicPr preferRelativeResize="0"/>
          <p:nvPr/>
        </p:nvPicPr>
        <p:blipFill rotWithShape="1">
          <a:blip r:embed="rId3">
            <a:alphaModFix/>
          </a:blip>
          <a:srcRect l="22039"/>
          <a:stretch/>
        </p:blipFill>
        <p:spPr>
          <a:xfrm>
            <a:off x="6057500" y="-40900"/>
            <a:ext cx="12349275" cy="10368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D3B6-EF2E-4E61-ED17-F93FC95EC1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45833A-575B-1792-64C1-A8244C056286}"/>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C29F3D7-06CA-6B85-356B-39060EABAAE1}"/>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E0A4A86B-EDE4-9B63-DFD3-1CE016A1B5E4}"/>
              </a:ext>
            </a:extLst>
          </p:cNvPr>
          <p:cNvSpPr txBox="1"/>
          <p:nvPr/>
        </p:nvSpPr>
        <p:spPr>
          <a:xfrm>
            <a:off x="2273967" y="4990000"/>
            <a:ext cx="15051505" cy="5317994"/>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Trainer Preparation - Leading the Room: Navigating Group Dynamics and Balancing Roles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Communicating and Collaborating in Teams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Problem Solving and Conflict Management: Toolbox with Scenario-Based Exercise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Negotiation and Change Management: Foundations and Facilitation Strategies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3A9D4DE-8EA7-7855-C9A9-3A52D7BD0399}"/>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Topics of Lesson 2</a:t>
            </a:r>
          </a:p>
        </p:txBody>
      </p:sp>
    </p:spTree>
    <p:extLst>
      <p:ext uri="{BB962C8B-B14F-4D97-AF65-F5344CB8AC3E}">
        <p14:creationId xmlns:p14="http://schemas.microsoft.com/office/powerpoint/2010/main" val="3904024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9"/>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4" name="Google Shape;284;p9"/>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5" name="Google Shape;285;p9"/>
          <p:cNvSpPr txBox="1"/>
          <p:nvPr/>
        </p:nvSpPr>
        <p:spPr>
          <a:xfrm>
            <a:off x="914400" y="1148176"/>
            <a:ext cx="15697200" cy="92333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Communicating and Collaborating in Teams</a:t>
            </a:r>
            <a:endParaRPr sz="5000" b="1" i="0" u="none" strike="noStrike" cap="none">
              <a:solidFill>
                <a:schemeClr val="dk1"/>
              </a:solidFill>
              <a:latin typeface="Calibri"/>
              <a:ea typeface="Calibri"/>
              <a:cs typeface="Calibri"/>
              <a:sym typeface="Calibri"/>
            </a:endParaRPr>
          </a:p>
        </p:txBody>
      </p:sp>
      <p:sp>
        <p:nvSpPr>
          <p:cNvPr id="286" name="Google Shape;286;p9"/>
          <p:cNvSpPr txBox="1"/>
          <p:nvPr/>
        </p:nvSpPr>
        <p:spPr>
          <a:xfrm>
            <a:off x="822150" y="2264650"/>
            <a:ext cx="12115800" cy="720962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500" b="1" i="0" u="none" strike="noStrike" cap="none">
                <a:solidFill>
                  <a:schemeClr val="dk1"/>
                </a:solidFill>
                <a:latin typeface="Calibri"/>
                <a:ea typeface="Calibri"/>
                <a:cs typeface="Calibri"/>
                <a:sym typeface="Calibri"/>
              </a:rPr>
              <a:t>Collaborative Roles and Shared Vocabulary Framework</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Collaborative Roles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Artistic Team:</a:t>
            </a:r>
            <a:r>
              <a:rPr lang="en-GB" sz="2500" b="0" i="0" u="none" strike="noStrike" cap="none">
                <a:solidFill>
                  <a:schemeClr val="dk1"/>
                </a:solidFill>
                <a:latin typeface="Calibri"/>
                <a:ea typeface="Calibri"/>
                <a:cs typeface="Calibri"/>
                <a:sym typeface="Calibri"/>
              </a:rPr>
              <a:t> Visionaries shaping the narrative, visuals, and emotional landscape (e.g., Artistic Director, Set Designer). They focus on what and why.</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Technical Team:</a:t>
            </a:r>
            <a:r>
              <a:rPr lang="en-GB" sz="2500" b="0" i="0" u="none" strike="noStrike" cap="none">
                <a:solidFill>
                  <a:schemeClr val="dk1"/>
                </a:solidFill>
                <a:latin typeface="Calibri"/>
                <a:ea typeface="Calibri"/>
                <a:cs typeface="Calibri"/>
                <a:sym typeface="Calibri"/>
              </a:rPr>
              <a:t> Executes artistic visions into operational realities (e.g., Production Manager, Stage Manager, Technician (Stage technicians, Facilities Manager, ). They focus on how, considering practicalities like budget and safety.</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Team Diversity:</a:t>
            </a:r>
            <a:r>
              <a:rPr lang="en-GB" sz="2500" b="0" i="0" u="none" strike="noStrike" cap="none">
                <a:solidFill>
                  <a:schemeClr val="dk1"/>
                </a:solidFill>
                <a:latin typeface="Calibri"/>
                <a:ea typeface="Calibri"/>
                <a:cs typeface="Calibri"/>
                <a:sym typeface="Calibri"/>
              </a:rPr>
              <a:t> Productions use both stable permanent teams and agile temporary (project-based) teams, influencing collaboration dynamics.</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Skills like curiosity, empathy, flexibility, observation, and active listening help create the trust and openness needed to build a shared vocabulary across diverse roles.</a:t>
            </a:r>
            <a:endParaRPr sz="2500" b="0" i="0" u="none" strike="noStrike" cap="none">
              <a:solidFill>
                <a:schemeClr val="dk1"/>
              </a:solidFill>
              <a:latin typeface="Calibri"/>
              <a:ea typeface="Calibri"/>
              <a:cs typeface="Calibri"/>
              <a:sym typeface="Calibri"/>
            </a:endParaRPr>
          </a:p>
        </p:txBody>
      </p:sp>
      <p:pic>
        <p:nvPicPr>
          <p:cNvPr id="287" name="Google Shape;287;p9" descr="Group brainstorm with solid fill"/>
          <p:cNvPicPr preferRelativeResize="0"/>
          <p:nvPr/>
        </p:nvPicPr>
        <p:blipFill rotWithShape="1">
          <a:blip r:embed="rId5">
            <a:alphaModFix/>
          </a:blip>
          <a:srcRect/>
          <a:stretch/>
        </p:blipFill>
        <p:spPr>
          <a:xfrm>
            <a:off x="13030200" y="3840841"/>
            <a:ext cx="4114800" cy="4114800"/>
          </a:xfrm>
          <a:prstGeom prst="rect">
            <a:avLst/>
          </a:prstGeom>
          <a:noFill/>
          <a:ln>
            <a:noFill/>
          </a:ln>
        </p:spPr>
      </p:pic>
      <p:sp>
        <p:nvSpPr>
          <p:cNvPr id="288" name="Google Shape;288;p9"/>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Lesson 1: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Building Resilience through Emotional Intelligence and People Management </a:t>
            </a:r>
            <a:endParaRPr sz="1400" b="0" i="0" u="none" strike="noStrike" cap="none">
              <a:solidFill>
                <a:srgbClr val="000000"/>
              </a:solidFill>
              <a:latin typeface="Arial"/>
              <a:ea typeface="Arial"/>
              <a:cs typeface="Arial"/>
              <a:sym typeface="Arial"/>
            </a:endParaRPr>
          </a:p>
        </p:txBody>
      </p:sp>
      <p:sp>
        <p:nvSpPr>
          <p:cNvPr id="135" name="Google Shape;135;p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a:t>
            </a:fld>
            <a:endParaRPr/>
          </a:p>
        </p:txBody>
      </p:sp>
      <p:pic>
        <p:nvPicPr>
          <p:cNvPr id="136" name="Google Shape;136;p7" title="Screenshot 2025-08-11 123408.png"/>
          <p:cNvPicPr preferRelativeResize="0"/>
          <p:nvPr/>
        </p:nvPicPr>
        <p:blipFill rotWithShape="1">
          <a:blip r:embed="rId3">
            <a:alphaModFix/>
          </a:blip>
          <a:srcRect/>
          <a:stretch/>
        </p:blipFill>
        <p:spPr>
          <a:xfrm>
            <a:off x="-2845650" y="0"/>
            <a:ext cx="15387518" cy="10287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34519fc2d75_0_48"/>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5" name="Google Shape;295;g34519fc2d75_0_48"/>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6" name="Google Shape;296;g34519fc2d75_0_48"/>
          <p:cNvSpPr txBox="1"/>
          <p:nvPr/>
        </p:nvSpPr>
        <p:spPr>
          <a:xfrm>
            <a:off x="998450" y="4301366"/>
            <a:ext cx="16130100" cy="51333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Core Communication Principles: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Shared Understanding: </a:t>
            </a:r>
            <a:r>
              <a:rPr lang="en-GB" sz="2500" b="0" i="0" u="none" strike="noStrike" cap="none">
                <a:solidFill>
                  <a:schemeClr val="dk1"/>
                </a:solidFill>
                <a:latin typeface="Calibri"/>
                <a:ea typeface="Calibri"/>
                <a:cs typeface="Calibri"/>
                <a:sym typeface="Calibri"/>
              </a:rPr>
              <a:t>Create common ground for all team members to understand the overall vision and can anticipate each other’s actions.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Clear Role Definition:</a:t>
            </a:r>
            <a:r>
              <a:rPr lang="en-GB" sz="2500" b="0" i="0" u="none" strike="noStrike" cap="none">
                <a:solidFill>
                  <a:schemeClr val="dk1"/>
                </a:solidFill>
                <a:latin typeface="Calibri"/>
                <a:ea typeface="Calibri"/>
                <a:cs typeface="Calibri"/>
                <a:sym typeface="Calibri"/>
              </a:rPr>
              <a:t> Ensure everyone—from Artistic Directors to Technicians—understands their specific responsibilities.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Regular Feedback:</a:t>
            </a:r>
            <a:r>
              <a:rPr lang="en-GB" sz="2500" b="0" i="0" u="none" strike="noStrike" cap="none">
                <a:solidFill>
                  <a:schemeClr val="dk1"/>
                </a:solidFill>
                <a:latin typeface="Calibri"/>
                <a:ea typeface="Calibri"/>
                <a:cs typeface="Calibri"/>
                <a:sym typeface="Calibri"/>
              </a:rPr>
              <a:t> Implement structured feedback loops to address issues promptly and adjust plans.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Team Training:  </a:t>
            </a:r>
            <a:r>
              <a:rPr lang="en-GB" sz="2500" b="0" i="0" u="none" strike="noStrike" cap="none">
                <a:solidFill>
                  <a:schemeClr val="dk1"/>
                </a:solidFill>
                <a:latin typeface="Calibri"/>
                <a:ea typeface="Calibri"/>
                <a:cs typeface="Calibri"/>
                <a:sym typeface="Calibri"/>
              </a:rPr>
              <a:t>Use rehearsals and workshops to strengthen both technical skills and interpersonal dynamics and  mutual respect.</a:t>
            </a:r>
            <a:endParaRPr sz="2500" b="0" i="0" u="none" strike="noStrike" cap="none">
              <a:solidFill>
                <a:schemeClr val="dk1"/>
              </a:solidFill>
              <a:latin typeface="Calibri"/>
              <a:ea typeface="Calibri"/>
              <a:cs typeface="Calibri"/>
              <a:sym typeface="Calibri"/>
            </a:endParaRPr>
          </a:p>
        </p:txBody>
      </p:sp>
      <p:sp>
        <p:nvSpPr>
          <p:cNvPr id="297" name="Google Shape;297;g34519fc2d75_0_48"/>
          <p:cNvSpPr txBox="1"/>
          <p:nvPr/>
        </p:nvSpPr>
        <p:spPr>
          <a:xfrm>
            <a:off x="998450" y="2670191"/>
            <a:ext cx="155832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Developing Communication Competence: Principles, Active Listening Techniques, and Feedback Mechanisms</a:t>
            </a:r>
            <a:endParaRPr sz="5000" b="1" i="0" u="none" strike="noStrike" cap="none">
              <a:solidFill>
                <a:schemeClr val="dk1"/>
              </a:solidFill>
              <a:latin typeface="Calibri"/>
              <a:ea typeface="Calibri"/>
              <a:cs typeface="Calibri"/>
              <a:sym typeface="Calibri"/>
            </a:endParaRPr>
          </a:p>
        </p:txBody>
      </p:sp>
      <p:sp>
        <p:nvSpPr>
          <p:cNvPr id="298" name="Google Shape;298;g34519fc2d75_0_4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34519fc2d75_0_186"/>
          <p:cNvSpPr/>
          <p:nvPr/>
        </p:nvSpPr>
        <p:spPr>
          <a:xfrm rot="10800000" flipH="1">
            <a:off x="-1110703" y="-653370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5" name="Google Shape;305;g34519fc2d75_0_18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6" name="Google Shape;306;g34519fc2d75_0_186"/>
          <p:cNvSpPr txBox="1"/>
          <p:nvPr/>
        </p:nvSpPr>
        <p:spPr>
          <a:xfrm>
            <a:off x="530349" y="3652814"/>
            <a:ext cx="4997400" cy="3825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Core Communication </a:t>
            </a:r>
            <a:r>
              <a:rPr lang="en-GB" sz="2500" b="1">
                <a:solidFill>
                  <a:schemeClr val="dk1"/>
                </a:solidFill>
                <a:latin typeface="Calibri"/>
                <a:ea typeface="Calibri"/>
                <a:cs typeface="Calibri"/>
                <a:sym typeface="Calibri"/>
              </a:rPr>
              <a:t>Categories:</a:t>
            </a:r>
            <a:r>
              <a:rPr lang="en-GB" sz="2500" b="1" i="0" u="none" strike="noStrike" cap="none">
                <a:solidFill>
                  <a:schemeClr val="dk1"/>
                </a:solidFill>
                <a:latin typeface="Calibri"/>
                <a:ea typeface="Calibri"/>
                <a:cs typeface="Calibri"/>
                <a:sym typeface="Calibri"/>
              </a:rPr>
              <a:t>:</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Strategic Interactions &amp; Feedback</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Communication Methods and Channels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Collaborative Problem-Solving</a:t>
            </a:r>
            <a:endParaRPr sz="2500" b="0" i="0" u="none" strike="noStrike" cap="none">
              <a:solidFill>
                <a:schemeClr val="dk1"/>
              </a:solidFill>
              <a:latin typeface="Calibri"/>
              <a:ea typeface="Calibri"/>
              <a:cs typeface="Calibri"/>
              <a:sym typeface="Calibri"/>
            </a:endParaRPr>
          </a:p>
        </p:txBody>
      </p:sp>
      <p:sp>
        <p:nvSpPr>
          <p:cNvPr id="307" name="Google Shape;307;g34519fc2d75_0_186"/>
          <p:cNvSpPr txBox="1"/>
          <p:nvPr/>
        </p:nvSpPr>
        <p:spPr>
          <a:xfrm>
            <a:off x="3300900" y="2416700"/>
            <a:ext cx="11686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Multi-faceted strategies to communication:</a:t>
            </a:r>
            <a:endParaRPr sz="5000" b="1" i="0" u="none" strike="noStrike" cap="none">
              <a:solidFill>
                <a:schemeClr val="dk1"/>
              </a:solidFill>
              <a:latin typeface="Calibri"/>
              <a:ea typeface="Calibri"/>
              <a:cs typeface="Calibri"/>
              <a:sym typeface="Calibri"/>
            </a:endParaRPr>
          </a:p>
        </p:txBody>
      </p:sp>
      <p:sp>
        <p:nvSpPr>
          <p:cNvPr id="308" name="Google Shape;308;g34519fc2d75_0_186"/>
          <p:cNvSpPr txBox="1"/>
          <p:nvPr/>
        </p:nvSpPr>
        <p:spPr>
          <a:xfrm>
            <a:off x="6358800" y="3656875"/>
            <a:ext cx="4476000" cy="3401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Active listening Key techniques: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Maintain Full Presence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Clarify Understanding</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 Encourage Elaboration</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Reflect Feelings and Content</a:t>
            </a:r>
            <a:endParaRPr sz="2500" b="0" i="0" u="none" strike="noStrike" cap="none">
              <a:solidFill>
                <a:schemeClr val="dk1"/>
              </a:solidFill>
              <a:latin typeface="Calibri"/>
              <a:ea typeface="Calibri"/>
              <a:cs typeface="Calibri"/>
              <a:sym typeface="Calibri"/>
            </a:endParaRPr>
          </a:p>
        </p:txBody>
      </p:sp>
      <p:sp>
        <p:nvSpPr>
          <p:cNvPr id="309" name="Google Shape;309;g34519fc2d75_0_186"/>
          <p:cNvSpPr txBox="1"/>
          <p:nvPr/>
        </p:nvSpPr>
        <p:spPr>
          <a:xfrm>
            <a:off x="11720550" y="3652814"/>
            <a:ext cx="6091800" cy="6172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Key Feedback Mechanisms: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Be specific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Focus on Behaviour, Not Personality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Balance Positives &amp; Improvement</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Time It Right: Give feedback promptly and privately when possible.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Collaborate on Solutions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Practice to be Empathetic</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Follow Up </a:t>
            </a:r>
            <a:endParaRPr sz="2500" b="0" i="0" u="none" strike="noStrike" cap="none">
              <a:solidFill>
                <a:schemeClr val="dk1"/>
              </a:solidFill>
              <a:latin typeface="Calibri"/>
              <a:ea typeface="Calibri"/>
              <a:cs typeface="Calibri"/>
              <a:sym typeface="Calibri"/>
            </a:endParaRPr>
          </a:p>
        </p:txBody>
      </p:sp>
      <p:sp>
        <p:nvSpPr>
          <p:cNvPr id="310" name="Google Shape;310;g34519fc2d75_0_18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0"/>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7" name="Google Shape;317;p10"/>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8" name="Google Shape;318;p10"/>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Problem Solving and Conflict Management: Toolbox</a:t>
            </a:r>
            <a:endParaRPr sz="5400" b="1" i="0" u="none" strike="noStrike" cap="none">
              <a:solidFill>
                <a:schemeClr val="dk1"/>
              </a:solidFill>
              <a:latin typeface="Calibri"/>
              <a:ea typeface="Calibri"/>
              <a:cs typeface="Calibri"/>
              <a:sym typeface="Calibri"/>
            </a:endParaRPr>
          </a:p>
        </p:txBody>
      </p:sp>
      <p:sp>
        <p:nvSpPr>
          <p:cNvPr id="319" name="Google Shape;319;p10"/>
          <p:cNvSpPr txBox="1"/>
          <p:nvPr/>
        </p:nvSpPr>
        <p:spPr>
          <a:xfrm>
            <a:off x="914400" y="3195650"/>
            <a:ext cx="9278400" cy="586310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Problem Solving</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the ability to transform chaos into success, ensuring momentum and preserving the performance's integrity.</a:t>
            </a:r>
            <a:endParaRPr sz="2500" b="0" i="0" u="none" strike="noStrike" cap="none">
              <a:solidFill>
                <a:schemeClr val="dk1"/>
              </a:solidFill>
              <a:latin typeface="Calibri"/>
              <a:ea typeface="Calibri"/>
              <a:cs typeface="Calibri"/>
              <a:sym typeface="Calibri"/>
            </a:endParaRPr>
          </a:p>
          <a:p>
            <a:pPr marL="45720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0B0F0"/>
              </a:buClr>
              <a:buSzPts val="2500"/>
              <a:buFont typeface="Calibri"/>
              <a:buChar char="⮚"/>
            </a:pPr>
            <a:r>
              <a:rPr lang="en-GB" sz="2500" b="0" i="0" u="none" strike="noStrike" cap="none">
                <a:solidFill>
                  <a:schemeClr val="dk1"/>
                </a:solidFill>
                <a:latin typeface="Calibri"/>
                <a:ea typeface="Calibri"/>
                <a:cs typeface="Calibri"/>
                <a:sym typeface="Calibri"/>
              </a:rPr>
              <a:t>The Core Mindset: Finding Creative Solutions</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0B0F0"/>
              </a:buClr>
              <a:buSzPts val="2500"/>
              <a:buFont typeface="Calibri"/>
              <a:buChar char="⮚"/>
            </a:pPr>
            <a:r>
              <a:rPr lang="en-GB" sz="2500" b="0" i="0" u="none" strike="noStrike" cap="none">
                <a:solidFill>
                  <a:schemeClr val="dk1"/>
                </a:solidFill>
                <a:latin typeface="Calibri"/>
                <a:ea typeface="Calibri"/>
                <a:cs typeface="Calibri"/>
                <a:sym typeface="Calibri"/>
              </a:rPr>
              <a:t>The Team Aspect:</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Manage Emotions Constructively</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Cultivate Respect During Brainstorming</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Foster Psychological Safety</a:t>
            </a:r>
            <a:endParaRPr sz="2500" b="0" i="0" u="none" strike="noStrike" cap="none">
              <a:solidFill>
                <a:schemeClr val="dk1"/>
              </a:solidFill>
              <a:latin typeface="Calibri"/>
              <a:ea typeface="Calibri"/>
              <a:cs typeface="Calibri"/>
              <a:sym typeface="Calibri"/>
            </a:endParaRPr>
          </a:p>
        </p:txBody>
      </p:sp>
      <p:pic>
        <p:nvPicPr>
          <p:cNvPr id="320" name="Google Shape;320;p10"/>
          <p:cNvPicPr preferRelativeResize="0"/>
          <p:nvPr/>
        </p:nvPicPr>
        <p:blipFill rotWithShape="1">
          <a:blip r:embed="rId5">
            <a:alphaModFix/>
          </a:blip>
          <a:srcRect/>
          <a:stretch/>
        </p:blipFill>
        <p:spPr>
          <a:xfrm>
            <a:off x="10439400" y="2997075"/>
            <a:ext cx="6806182" cy="6249300"/>
          </a:xfrm>
          <a:prstGeom prst="rect">
            <a:avLst/>
          </a:prstGeom>
          <a:noFill/>
          <a:ln>
            <a:noFill/>
          </a:ln>
        </p:spPr>
      </p:pic>
      <p:sp>
        <p:nvSpPr>
          <p:cNvPr id="321" name="Google Shape;321;p1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g34519fc2d75_0_175"/>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8" name="Google Shape;328;g34519fc2d75_0_175"/>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9" name="Google Shape;329;g34519fc2d75_0_175"/>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Problem Solving and Conflict Management</a:t>
            </a:r>
            <a:endParaRPr sz="5400" b="1" i="0" u="none" strike="noStrike" cap="none">
              <a:solidFill>
                <a:schemeClr val="dk1"/>
              </a:solidFill>
              <a:latin typeface="Calibri"/>
              <a:ea typeface="Calibri"/>
              <a:cs typeface="Calibri"/>
              <a:sym typeface="Calibri"/>
            </a:endParaRPr>
          </a:p>
        </p:txBody>
      </p:sp>
      <p:sp>
        <p:nvSpPr>
          <p:cNvPr id="330" name="Google Shape;330;g34519fc2d75_0_175"/>
          <p:cNvSpPr txBox="1"/>
          <p:nvPr/>
        </p:nvSpPr>
        <p:spPr>
          <a:xfrm>
            <a:off x="914400" y="2365300"/>
            <a:ext cx="16311900" cy="701726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Conflict Management</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resolving disagreements in a demanding, collaborative environment to ensure conflicts don't disrupt the creative process or production success.</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Conflict Behaviors (Approaches)</a:t>
            </a:r>
            <a:endParaRPr sz="25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Collaborating </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Avoiding </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Accommodating</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Competing</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Compromising</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
        <p:nvSpPr>
          <p:cNvPr id="331" name="Google Shape;331;g34519fc2d75_0_17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23</a:t>
            </a:fld>
            <a:endParaRPr/>
          </a:p>
        </p:txBody>
      </p:sp>
      <p:sp>
        <p:nvSpPr>
          <p:cNvPr id="332" name="Google Shape;332;g34519fc2d75_0_175"/>
          <p:cNvSpPr txBox="1"/>
          <p:nvPr/>
        </p:nvSpPr>
        <p:spPr>
          <a:xfrm>
            <a:off x="6594349" y="5120675"/>
            <a:ext cx="4440795" cy="528602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Conflict Resolution Techniques</a:t>
            </a:r>
            <a:endParaRPr sz="25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6"/>
                  </a:ext>
                </a:extLst>
              </a:rPr>
              <a:t>Effective Communication</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8"/>
                  </a:ext>
                </a:extLst>
              </a:rPr>
              <a:t>Active Listening</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9"/>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0"/>
                  </a:ext>
                </a:extLst>
              </a:rPr>
              <a:t>Negotiation &amp; Mediation</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1"/>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2"/>
                  </a:ext>
                </a:extLst>
              </a:rPr>
              <a:t>Emotional Intelligence</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3"/>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4"/>
                  </a:ext>
                </a:extLst>
              </a:rPr>
              <a:t>Clear Role Definition</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6"/>
                  </a:ext>
                </a:extLst>
              </a:rPr>
              <a:t> Time Management</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8"/>
                  </a:ext>
                </a:extLst>
              </a:rPr>
              <a:t> Focus on Shared Goals</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9"/>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
        <p:nvSpPr>
          <p:cNvPr id="333" name="Google Shape;333;g34519fc2d75_0_175"/>
          <p:cNvSpPr txBox="1"/>
          <p:nvPr/>
        </p:nvSpPr>
        <p:spPr>
          <a:xfrm>
            <a:off x="12488400" y="5192100"/>
            <a:ext cx="4123200" cy="240061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De-escalation Techniques</a:t>
            </a:r>
            <a:endParaRPr sz="25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1"/>
                  </a:ext>
                </a:extLst>
              </a:rPr>
              <a:t>Reframing </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3"/>
                  </a:ext>
                </a:extLst>
              </a:rPr>
              <a:t>Calming Methods</a:t>
            </a:r>
            <a:endParaRPr sz="25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34519fc2d75_0_6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0" name="Google Shape;340;g34519fc2d75_0_6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1" name="Google Shape;341;g34519fc2d75_0_67"/>
          <p:cNvSpPr txBox="1"/>
          <p:nvPr/>
        </p:nvSpPr>
        <p:spPr>
          <a:xfrm>
            <a:off x="914400" y="1148176"/>
            <a:ext cx="15697200"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400" b="1" i="0" u="none" strike="noStrike" cap="none">
                <a:solidFill>
                  <a:schemeClr val="dk1"/>
                </a:solidFill>
                <a:latin typeface="Calibri"/>
                <a:ea typeface="Calibri"/>
                <a:cs typeface="Calibri"/>
                <a:sym typeface="Calibri"/>
              </a:rPr>
              <a:t>Negotiation and Change Management: Foundations and Facilitation Strategies</a:t>
            </a:r>
            <a:endParaRPr sz="5400" b="1" i="0" u="none" strike="noStrike" cap="none">
              <a:solidFill>
                <a:schemeClr val="dk1"/>
              </a:solidFill>
              <a:latin typeface="Calibri"/>
              <a:ea typeface="Calibri"/>
              <a:cs typeface="Calibri"/>
              <a:sym typeface="Calibri"/>
            </a:endParaRPr>
          </a:p>
        </p:txBody>
      </p:sp>
      <p:sp>
        <p:nvSpPr>
          <p:cNvPr id="342" name="Google Shape;342;g34519fc2d75_0_67"/>
          <p:cNvSpPr txBox="1"/>
          <p:nvPr/>
        </p:nvSpPr>
        <p:spPr>
          <a:xfrm>
            <a:off x="914400" y="3195650"/>
            <a:ext cx="6924600" cy="50949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Negotiation</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A fundamental life skill, naturally used daily, but often underutilized professionally.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In the performing arts, it's a conversation, a give-and-take to find common ground that ensures all parties feel heard, respected, and satisfied.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Negotiation techniques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PULL Communication</a:t>
            </a:r>
            <a:endParaRPr sz="2500" b="0" i="0" u="none" strike="noStrike" cap="none">
              <a:solidFill>
                <a:schemeClr val="dk1"/>
              </a:solidFill>
              <a:latin typeface="Calibri"/>
              <a:ea typeface="Calibri"/>
              <a:cs typeface="Calibri"/>
              <a:sym typeface="Calibri"/>
            </a:endParaRPr>
          </a:p>
        </p:txBody>
      </p:sp>
      <p:sp>
        <p:nvSpPr>
          <p:cNvPr id="343" name="Google Shape;343;g34519fc2d75_0_67"/>
          <p:cNvSpPr txBox="1"/>
          <p:nvPr/>
        </p:nvSpPr>
        <p:spPr>
          <a:xfrm>
            <a:off x="8324600" y="3195650"/>
            <a:ext cx="9341100" cy="5672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Change Management</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In the unpredictable performing arts sector, managing change requires trust, resilience, and agility to transform challenges into growth.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The essentials for foundations of change are trust &amp; resilience for navigating change purposefully and teams can grow through it.</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Embracing Agility</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Navigating Transitions: The Bridges Model</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Tool for Continuous Improvement: The PDCA Cycle (Plan–Do–Check–Act cycle)</a:t>
            </a:r>
            <a:endParaRPr sz="2500" b="0" i="0" u="none" strike="noStrike" cap="none">
              <a:solidFill>
                <a:schemeClr val="dk1"/>
              </a:solidFill>
              <a:latin typeface="Calibri"/>
              <a:ea typeface="Calibri"/>
              <a:cs typeface="Calibri"/>
              <a:sym typeface="Calibri"/>
            </a:endParaRPr>
          </a:p>
        </p:txBody>
      </p:sp>
      <p:sp>
        <p:nvSpPr>
          <p:cNvPr id="344" name="Google Shape;344;g34519fc2d75_0_6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57F26-E433-1C6F-F406-AC7D1F35F9D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89106CB-00B5-B1F3-072A-88401C7D66D5}"/>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989806B2-C920-2B70-2058-43C7507E4A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FC630965-769E-0BE6-55A1-F9FBF11FA313}"/>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04ED8707-CDF0-096A-AFFE-A7BDC82FB530}"/>
              </a:ext>
            </a:extLst>
          </p:cNvPr>
          <p:cNvSpPr txBox="1"/>
          <p:nvPr/>
        </p:nvSpPr>
        <p:spPr>
          <a:xfrm>
            <a:off x="1828800" y="3948619"/>
            <a:ext cx="15866165" cy="784830"/>
          </a:xfrm>
          <a:prstGeom prst="rect">
            <a:avLst/>
          </a:prstGeom>
          <a:noFill/>
        </p:spPr>
        <p:txBody>
          <a:bodyPr wrap="square">
            <a:spAutoFit/>
          </a:bodyPr>
          <a:lstStyle/>
          <a:p>
            <a:r>
              <a:rPr lang="en-US" sz="4500" b="1" kern="1200" dirty="0">
                <a:solidFill>
                  <a:srgbClr val="569938"/>
                </a:solidFill>
                <a:latin typeface="Calibri" panose="020F0502020204030204" pitchFamily="34" charset="0"/>
                <a:cs typeface="+mn-cs"/>
              </a:rPr>
              <a:t>Navigating Change as Agile Trainers</a:t>
            </a:r>
            <a:endParaRPr lang="el-GR" sz="4500" b="1" kern="1200" dirty="0">
              <a:solidFill>
                <a:srgbClr val="569938"/>
              </a:solidFill>
              <a:latin typeface="Calibri" panose="020F0502020204030204" pitchFamily="34" charset="0"/>
              <a:cs typeface="+mn-cs"/>
            </a:endParaRPr>
          </a:p>
        </p:txBody>
      </p:sp>
    </p:spTree>
    <p:extLst>
      <p:ext uri="{BB962C8B-B14F-4D97-AF65-F5344CB8AC3E}">
        <p14:creationId xmlns:p14="http://schemas.microsoft.com/office/powerpoint/2010/main" val="319804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9"/>
        <p:cNvGrpSpPr/>
        <p:nvPr/>
      </p:nvGrpSpPr>
      <p:grpSpPr>
        <a:xfrm>
          <a:off x="0" y="0"/>
          <a:ext cx="0" cy="0"/>
          <a:chOff x="0" y="0"/>
          <a:chExt cx="0" cy="0"/>
        </a:xfrm>
      </p:grpSpPr>
      <p:sp>
        <p:nvSpPr>
          <p:cNvPr id="350" name="Google Shape;350;g34519fc2d75_0_302"/>
          <p:cNvSpPr txBox="1"/>
          <p:nvPr/>
        </p:nvSpPr>
        <p:spPr>
          <a:xfrm>
            <a:off x="6794100" y="3304050"/>
            <a:ext cx="4699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5"/>
                  </a:ext>
                </a:extLst>
              </a:rPr>
              <a:t>Lesson 3: </a:t>
            </a:r>
            <a:endParaRPr sz="50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6"/>
                </a:ext>
              </a:extLst>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7"/>
                  </a:ext>
                </a:extLst>
              </a:rPr>
              <a:t>Power, DEI &amp; Resilience: Understanding Complexity and Adaptability</a:t>
            </a:r>
            <a:endParaRPr sz="1400" b="0" i="0" u="none" strike="noStrike" cap="none">
              <a:solidFill>
                <a:srgbClr val="000000"/>
              </a:solidFill>
              <a:latin typeface="Calibri"/>
              <a:ea typeface="Calibri"/>
              <a:cs typeface="Calibri"/>
              <a:sym typeface="Calibri"/>
            </a:endParaRPr>
          </a:p>
        </p:txBody>
      </p:sp>
      <p:sp>
        <p:nvSpPr>
          <p:cNvPr id="351" name="Google Shape;351;g34519fc2d75_0_30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26</a:t>
            </a:fld>
            <a:endParaRPr/>
          </a:p>
        </p:txBody>
      </p:sp>
      <p:pic>
        <p:nvPicPr>
          <p:cNvPr id="352" name="Google Shape;352;g34519fc2d75_0_302" title="Screenshot 2025-08-11 122004.png"/>
          <p:cNvPicPr preferRelativeResize="0"/>
          <p:nvPr/>
        </p:nvPicPr>
        <p:blipFill rotWithShape="1">
          <a:blip r:embed="rId3">
            <a:alphaModFix/>
          </a:blip>
          <a:srcRect/>
          <a:stretch/>
        </p:blipFill>
        <p:spPr>
          <a:xfrm>
            <a:off x="-170725" y="0"/>
            <a:ext cx="6948748" cy="10287000"/>
          </a:xfrm>
          <a:prstGeom prst="rect">
            <a:avLst/>
          </a:prstGeom>
          <a:noFill/>
          <a:ln>
            <a:noFill/>
          </a:ln>
        </p:spPr>
      </p:pic>
      <p:pic>
        <p:nvPicPr>
          <p:cNvPr id="353" name="Google Shape;353;g34519fc2d75_0_302" title="Screenshot 2025-08-11 111941.png"/>
          <p:cNvPicPr preferRelativeResize="0"/>
          <p:nvPr/>
        </p:nvPicPr>
        <p:blipFill rotWithShape="1">
          <a:blip r:embed="rId4">
            <a:alphaModFix/>
          </a:blip>
          <a:srcRect/>
          <a:stretch/>
        </p:blipFill>
        <p:spPr>
          <a:xfrm>
            <a:off x="11493900" y="-77156"/>
            <a:ext cx="6880650" cy="10364157"/>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251B-F266-69BD-E89C-4B23955E15E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6203E3D-E8AB-BF51-485B-BD364B15AB38}"/>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3EFA8B57-FF9B-CAA8-E882-E28298D5C13F}"/>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547FD607-62E5-9405-C2D1-56B31C7B2CE7}"/>
              </a:ext>
            </a:extLst>
          </p:cNvPr>
          <p:cNvSpPr txBox="1"/>
          <p:nvPr/>
        </p:nvSpPr>
        <p:spPr>
          <a:xfrm>
            <a:off x="2273967" y="4990000"/>
            <a:ext cx="15051505" cy="4510081"/>
          </a:xfrm>
          <a:prstGeom prst="rect">
            <a:avLst/>
          </a:prstGeom>
          <a:noFill/>
        </p:spPr>
        <p:txBody>
          <a:bodyPr wrap="square">
            <a:spAutoFit/>
          </a:bodyPr>
          <a:lstStyle/>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Trainer Preparation - Learning in the Room: Designing Inclusive Learning Environments and Engaging Participants</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Navigating Power Relations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DEI Concepts and Strategies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Building an Adaptive Mindset and Resilience: Practical Advice and Strategies</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90F7088-9744-79F5-36FF-41416A49EE72}"/>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Topics of Lesson 3</a:t>
            </a:r>
          </a:p>
        </p:txBody>
      </p:sp>
    </p:spTree>
    <p:extLst>
      <p:ext uri="{BB962C8B-B14F-4D97-AF65-F5344CB8AC3E}">
        <p14:creationId xmlns:p14="http://schemas.microsoft.com/office/powerpoint/2010/main" val="102341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g34519fc2d75_0_82"/>
          <p:cNvSpPr/>
          <p:nvPr/>
        </p:nvSpPr>
        <p:spPr>
          <a:xfrm rot="10800000" flipH="1">
            <a:off x="-1541350" y="-69404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0" name="Google Shape;360;g34519fc2d75_0_82"/>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1" name="Google Shape;361;g34519fc2d75_0_82"/>
          <p:cNvSpPr txBox="1"/>
          <p:nvPr/>
        </p:nvSpPr>
        <p:spPr>
          <a:xfrm>
            <a:off x="1068025" y="1869413"/>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Navigating Power Relations and Discrimination</a:t>
            </a:r>
            <a:endParaRPr sz="5000" b="1" i="0" u="none" strike="noStrike" cap="none">
              <a:solidFill>
                <a:schemeClr val="dk1"/>
              </a:solidFill>
              <a:latin typeface="Calibri"/>
              <a:ea typeface="Calibri"/>
              <a:cs typeface="Calibri"/>
              <a:sym typeface="Calibri"/>
            </a:endParaRPr>
          </a:p>
        </p:txBody>
      </p:sp>
      <p:sp>
        <p:nvSpPr>
          <p:cNvPr id="362" name="Google Shape;362;g34519fc2d75_0_82"/>
          <p:cNvSpPr txBox="1"/>
          <p:nvPr/>
        </p:nvSpPr>
        <p:spPr>
          <a:xfrm>
            <a:off x="914400" y="3749200"/>
            <a:ext cx="5928300" cy="43638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Where Power Resides:</a:t>
            </a:r>
            <a:endParaRPr sz="3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Informal Hierarchies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Unspoken Rules &amp; Cultural Norms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Informal Networks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Gatekeepers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External Influences</a:t>
            </a:r>
            <a:endParaRPr sz="2500" b="0" i="0" u="none" strike="noStrike" cap="none">
              <a:solidFill>
                <a:srgbClr val="000000"/>
              </a:solidFill>
              <a:latin typeface="Calibri"/>
              <a:ea typeface="Calibri"/>
              <a:cs typeface="Calibri"/>
              <a:sym typeface="Calibri"/>
            </a:endParaRPr>
          </a:p>
        </p:txBody>
      </p:sp>
      <p:sp>
        <p:nvSpPr>
          <p:cNvPr id="363" name="Google Shape;363;g34519fc2d75_0_82"/>
          <p:cNvSpPr txBox="1"/>
          <p:nvPr/>
        </p:nvSpPr>
        <p:spPr>
          <a:xfrm>
            <a:off x="8432250" y="3749200"/>
            <a:ext cx="90048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Why Understanding Power Matters for Teams:</a:t>
            </a:r>
            <a:endParaRPr sz="3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Impact on Collaboration</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Decision-Making</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Inclusion &amp; Exclusion</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Discrimination</a:t>
            </a:r>
            <a:endParaRPr sz="2500" b="0" i="0" u="none" strike="noStrike" cap="none">
              <a:solidFill>
                <a:srgbClr val="000000"/>
              </a:solidFill>
              <a:latin typeface="Calibri"/>
              <a:ea typeface="Calibri"/>
              <a:cs typeface="Calibri"/>
              <a:sym typeface="Calibri"/>
            </a:endParaRPr>
          </a:p>
        </p:txBody>
      </p:sp>
      <p:sp>
        <p:nvSpPr>
          <p:cNvPr id="364" name="Google Shape;364;g34519fc2d75_0_8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g34519fc2d75_0_15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1" name="Google Shape;371;g34519fc2d75_0_15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2" name="Google Shape;372;g34519fc2d75_0_157"/>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Navigating Power Relations and Discrimination</a:t>
            </a:r>
            <a:endParaRPr sz="5000" b="1" i="0" u="none" strike="noStrike" cap="none">
              <a:solidFill>
                <a:schemeClr val="dk1"/>
              </a:solidFill>
              <a:latin typeface="Calibri"/>
              <a:ea typeface="Calibri"/>
              <a:cs typeface="Calibri"/>
              <a:sym typeface="Calibri"/>
            </a:endParaRPr>
          </a:p>
        </p:txBody>
      </p:sp>
      <p:sp>
        <p:nvSpPr>
          <p:cNvPr id="373" name="Google Shape;373;g34519fc2d75_0_157"/>
          <p:cNvSpPr txBox="1"/>
          <p:nvPr/>
        </p:nvSpPr>
        <p:spPr>
          <a:xfrm>
            <a:off x="914400" y="2666871"/>
            <a:ext cx="9028200" cy="70575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How to Adapt in Order to Foster Equitable Dynamics in Practice?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Promote </a:t>
            </a:r>
            <a:r>
              <a:rPr lang="en-GB" sz="2500" b="0" i="0" u="none" strike="noStrike" cap="none">
                <a:solidFill>
                  <a:srgbClr val="00000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8"/>
                  </a:ext>
                </a:extLst>
              </a:rPr>
              <a:t>Awareness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Challenge the Unspoken</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Advocate for Transparency</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Encourage Inclusive Networks</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Empower Constructive Action:</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Speak Up</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Question Criteria</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Document &amp; Advocate</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Build Support</a:t>
            </a:r>
            <a:endParaRPr sz="2500" b="0" i="0" u="none" strike="noStrike" cap="none">
              <a:solidFill>
                <a:srgbClr val="000000"/>
              </a:solidFill>
              <a:latin typeface="Calibri"/>
              <a:ea typeface="Calibri"/>
              <a:cs typeface="Calibri"/>
              <a:sym typeface="Calibri"/>
            </a:endParaRPr>
          </a:p>
        </p:txBody>
      </p:sp>
      <p:pic>
        <p:nvPicPr>
          <p:cNvPr id="374" name="Google Shape;374;g34519fc2d75_0_157"/>
          <p:cNvPicPr preferRelativeResize="0"/>
          <p:nvPr/>
        </p:nvPicPr>
        <p:blipFill rotWithShape="1">
          <a:blip r:embed="rId5">
            <a:alphaModFix/>
          </a:blip>
          <a:srcRect/>
          <a:stretch/>
        </p:blipFill>
        <p:spPr>
          <a:xfrm>
            <a:off x="12484800" y="4323750"/>
            <a:ext cx="3153550" cy="3153550"/>
          </a:xfrm>
          <a:prstGeom prst="rect">
            <a:avLst/>
          </a:prstGeom>
          <a:noFill/>
          <a:ln>
            <a:noFill/>
          </a:ln>
        </p:spPr>
      </p:pic>
      <p:sp>
        <p:nvSpPr>
          <p:cNvPr id="375" name="Google Shape;375;g34519fc2d75_0_15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28B88-6A85-CB82-C005-03011CBAB7C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B0388EE-603C-93D1-CF80-973300E0D191}"/>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5C74E24-DC28-D913-70B9-BA5694AD4805}"/>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6A951EB5-0D3E-8A0A-FF1A-07D29365E9C0}"/>
              </a:ext>
            </a:extLst>
          </p:cNvPr>
          <p:cNvSpPr txBox="1"/>
          <p:nvPr/>
        </p:nvSpPr>
        <p:spPr>
          <a:xfrm>
            <a:off x="2273967" y="4990000"/>
            <a:ext cx="15051505" cy="4510081"/>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Trainer Preparation - Reading the Room: Understanding Yourself, Your Learners, and the Learning Environment</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People Management skills with Training Tips</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Leading &amp; Motivating Performing Arts Teams</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The Role of Emotional Intelligence in Building Resilience: Facilitation Support</a:t>
            </a:r>
            <a:r>
              <a:rPr lang="en-GB" sz="3500" noProof="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D78DBB44-B931-0078-CD34-43718134DB85}"/>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Topics of Lesson 1</a:t>
            </a:r>
          </a:p>
        </p:txBody>
      </p:sp>
    </p:spTree>
    <p:extLst>
      <p:ext uri="{BB962C8B-B14F-4D97-AF65-F5344CB8AC3E}">
        <p14:creationId xmlns:p14="http://schemas.microsoft.com/office/powerpoint/2010/main" val="3110850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12"/>
          <p:cNvSpPr txBox="1"/>
          <p:nvPr/>
        </p:nvSpPr>
        <p:spPr>
          <a:xfrm>
            <a:off x="6858000" y="217150"/>
            <a:ext cx="12085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DEI Concepts and Strategies </a:t>
            </a:r>
            <a:endParaRPr sz="5000" b="1" i="0" u="none" strike="noStrike" cap="none">
              <a:solidFill>
                <a:schemeClr val="dk1"/>
              </a:solidFill>
              <a:latin typeface="Calibri"/>
              <a:ea typeface="Calibri"/>
              <a:cs typeface="Calibri"/>
              <a:sym typeface="Calibri"/>
            </a:endParaRPr>
          </a:p>
        </p:txBody>
      </p:sp>
      <p:sp>
        <p:nvSpPr>
          <p:cNvPr id="382" name="Google Shape;382;p12"/>
          <p:cNvSpPr txBox="1"/>
          <p:nvPr/>
        </p:nvSpPr>
        <p:spPr>
          <a:xfrm>
            <a:off x="6858000" y="1235210"/>
            <a:ext cx="10835700" cy="8750400"/>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2500"/>
              <a:buFont typeface="Arial"/>
              <a:buNone/>
            </a:pPr>
            <a:r>
              <a:rPr lang="en-GB" sz="2500" b="1">
                <a:solidFill>
                  <a:schemeClr val="dk1"/>
                </a:solidFill>
                <a:latin typeface="Calibri"/>
                <a:ea typeface="Calibri"/>
                <a:cs typeface="Calibri"/>
                <a:sym typeface="Calibri"/>
              </a:rPr>
              <a:t>Core</a:t>
            </a:r>
            <a:r>
              <a:rPr lang="en-GB" sz="2500" b="1" i="0" u="none" strike="noStrike" cap="none">
                <a:solidFill>
                  <a:schemeClr val="dk1"/>
                </a:solidFill>
                <a:latin typeface="Calibri"/>
                <a:ea typeface="Calibri"/>
                <a:cs typeface="Calibri"/>
                <a:sym typeface="Calibri"/>
              </a:rPr>
              <a:t> Concepts in DEI</a:t>
            </a:r>
            <a:endParaRPr sz="2500" b="1" i="0" u="none" strike="noStrike" cap="none">
              <a:solidFill>
                <a:srgbClr val="000000"/>
              </a:solidFill>
              <a:latin typeface="Arial"/>
              <a:ea typeface="Arial"/>
              <a:cs typeface="Arial"/>
              <a:sym typeface="Arial"/>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Diversity</a:t>
            </a:r>
            <a:r>
              <a:rPr lang="en-GB" sz="2500" b="0" i="0" u="none" strike="noStrike" cap="none">
                <a:solidFill>
                  <a:schemeClr val="dk1"/>
                </a:solidFill>
                <a:latin typeface="Calibri"/>
                <a:ea typeface="Calibri"/>
                <a:cs typeface="Calibri"/>
                <a:sym typeface="Calibri"/>
              </a:rPr>
              <a:t>: The full range of human differences (race, gender, age, disability, culture, etc.), enriching creativity and storytelling.</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Equity</a:t>
            </a:r>
            <a:r>
              <a:rPr lang="en-GB" sz="2500" b="0" i="0" u="none" strike="noStrike" cap="none">
                <a:solidFill>
                  <a:schemeClr val="dk1"/>
                </a:solidFill>
                <a:latin typeface="Calibri"/>
                <a:ea typeface="Calibri"/>
                <a:cs typeface="Calibri"/>
                <a:sym typeface="Calibri"/>
              </a:rPr>
              <a:t>: Ensuring fair access by addressing systemic barriers and providing tailored opportunities, resources, and support so everyone can contribute and succeed.</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Inclusion</a:t>
            </a:r>
            <a:r>
              <a:rPr lang="en-GB" sz="2500" b="0" i="0" u="none" strike="noStrike" cap="none">
                <a:solidFill>
                  <a:schemeClr val="dk1"/>
                </a:solidFill>
                <a:latin typeface="Calibri"/>
                <a:ea typeface="Calibri"/>
                <a:cs typeface="Calibri"/>
                <a:sym typeface="Calibri"/>
              </a:rPr>
              <a:t>: Actively creating spaces where everyone feels welcomed, respected, supported, and valued, encouraging full participation.</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Equality</a:t>
            </a:r>
            <a:r>
              <a:rPr lang="en-GB" sz="2500" b="0" i="0" u="none" strike="noStrike" cap="none">
                <a:solidFill>
                  <a:schemeClr val="dk1"/>
                </a:solidFill>
                <a:latin typeface="Calibri"/>
                <a:ea typeface="Calibri"/>
                <a:cs typeface="Calibri"/>
                <a:sym typeface="Calibri"/>
              </a:rPr>
              <a:t>: Aiming for everyone to have the same opportunities and resources; it's a desired outcome but needs equity to account for historical disadvantages.</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Intersectionality</a:t>
            </a:r>
            <a:r>
              <a:rPr lang="en-GB" sz="2500" b="0" i="0" u="none" strike="noStrike" cap="none">
                <a:solidFill>
                  <a:schemeClr val="dk1"/>
                </a:solidFill>
                <a:latin typeface="Calibri"/>
                <a:ea typeface="Calibri"/>
                <a:cs typeface="Calibri"/>
                <a:sym typeface="Calibri"/>
              </a:rPr>
              <a:t>: A framework recognizing how intersecting identity markers (e.g., race, gender, class) shape unique experiences of discrimination and privilege, fostering empathy and broader creative expression.</a:t>
            </a:r>
            <a:endParaRPr sz="2500" b="1" i="0" u="none" strike="noStrike" cap="none">
              <a:solidFill>
                <a:schemeClr val="dk1"/>
              </a:solidFill>
              <a:latin typeface="Calibri"/>
              <a:ea typeface="Calibri"/>
              <a:cs typeface="Calibri"/>
              <a:sym typeface="Calibri"/>
            </a:endParaRPr>
          </a:p>
        </p:txBody>
      </p:sp>
      <p:pic>
        <p:nvPicPr>
          <p:cNvPr id="383" name="Google Shape;383;p12" descr="A green paper with a white paper with black text&#10;&#10;AI-generated content may be incorrect."/>
          <p:cNvPicPr preferRelativeResize="0"/>
          <p:nvPr/>
        </p:nvPicPr>
        <p:blipFill rotWithShape="1">
          <a:blip r:embed="rId3">
            <a:alphaModFix/>
          </a:blip>
          <a:srcRect l="-372" r="23271"/>
          <a:stretch/>
        </p:blipFill>
        <p:spPr>
          <a:xfrm>
            <a:off x="-5623560" y="-22860"/>
            <a:ext cx="12085320" cy="10287000"/>
          </a:xfrm>
          <a:prstGeom prst="rect">
            <a:avLst/>
          </a:prstGeom>
          <a:noFill/>
          <a:ln>
            <a:noFill/>
          </a:ln>
        </p:spPr>
      </p:pic>
      <p:sp>
        <p:nvSpPr>
          <p:cNvPr id="384" name="Google Shape;384;p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g34519fc2d75_0_121"/>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1" name="Google Shape;391;g34519fc2d75_0_121"/>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2" name="Google Shape;392;g34519fc2d75_0_121"/>
          <p:cNvSpPr txBox="1"/>
          <p:nvPr/>
        </p:nvSpPr>
        <p:spPr>
          <a:xfrm>
            <a:off x="930025" y="1804001"/>
            <a:ext cx="15697200" cy="175428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GB" sz="5400" b="1" i="0" u="none" strike="noStrike" cap="none">
                <a:solidFill>
                  <a:schemeClr val="dk1"/>
                </a:solidFill>
                <a:latin typeface="Calibri"/>
                <a:ea typeface="Calibri"/>
                <a:cs typeface="Calibri"/>
                <a:sym typeface="Calibri"/>
              </a:rPr>
              <a:t>Building an Adaptive Mindset  and Resilience: Practical Advice and Strategies </a:t>
            </a:r>
            <a:endParaRPr sz="5400" b="1" i="0" u="none" strike="noStrike" cap="none">
              <a:solidFill>
                <a:schemeClr val="dk1"/>
              </a:solidFill>
              <a:latin typeface="Calibri"/>
              <a:ea typeface="Calibri"/>
              <a:cs typeface="Calibri"/>
              <a:sym typeface="Calibri"/>
            </a:endParaRPr>
          </a:p>
        </p:txBody>
      </p:sp>
      <p:sp>
        <p:nvSpPr>
          <p:cNvPr id="393" name="Google Shape;393;g34519fc2d75_0_121"/>
          <p:cNvSpPr txBox="1"/>
          <p:nvPr/>
        </p:nvSpPr>
        <p:spPr>
          <a:xfrm>
            <a:off x="838700" y="3429000"/>
            <a:ext cx="16188600" cy="563227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Embracing Complexity and developing an Adaptive Mindset</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Key Components: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Openness</a:t>
            </a:r>
            <a:r>
              <a:rPr lang="en-GB" sz="2500" b="0" i="0" u="none" strike="noStrike" cap="none">
                <a:solidFill>
                  <a:schemeClr val="dk1"/>
                </a:solidFill>
                <a:latin typeface="Calibri"/>
                <a:ea typeface="Calibri"/>
                <a:cs typeface="Calibri"/>
                <a:sym typeface="Calibri"/>
              </a:rPr>
              <a:t>: Willingness to explore new ideas, technologies, and audience behaviors.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Resilience</a:t>
            </a:r>
            <a:r>
              <a:rPr lang="en-GB" sz="2500" b="0" i="0" u="none" strike="noStrike" cap="none">
                <a:solidFill>
                  <a:schemeClr val="dk1"/>
                </a:solidFill>
                <a:latin typeface="Calibri"/>
                <a:ea typeface="Calibri"/>
                <a:cs typeface="Calibri"/>
                <a:sym typeface="Calibri"/>
              </a:rPr>
              <a:t>: Ability to handle setbacks, learn, recover, and let go of what no longer works.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Creative Problem-Solving</a:t>
            </a:r>
            <a:r>
              <a:rPr lang="en-GB" sz="2500" b="0" i="0" u="none" strike="noStrike" cap="none">
                <a:solidFill>
                  <a:schemeClr val="dk1"/>
                </a:solidFill>
                <a:latin typeface="Calibri"/>
                <a:ea typeface="Calibri"/>
                <a:cs typeface="Calibri"/>
                <a:sym typeface="Calibri"/>
              </a:rPr>
              <a:t>: Finding new ways through challenges, embracing innovation (e.g., digital formats, new engagement models).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Overcoming Resistance</a:t>
            </a:r>
            <a:r>
              <a:rPr lang="en-GB" sz="2500" b="0" i="0" u="none" strike="noStrike" cap="none">
                <a:solidFill>
                  <a:schemeClr val="dk1"/>
                </a:solidFill>
                <a:latin typeface="Calibri"/>
                <a:ea typeface="Calibri"/>
                <a:cs typeface="Calibri"/>
                <a:sym typeface="Calibri"/>
              </a:rPr>
              <a:t>: Adaptability to moving through fear-based resistance with openness, empathy, and creative leadership, rather than force.</a:t>
            </a:r>
            <a:endParaRPr sz="2500" b="0" i="0" u="none" strike="noStrike" cap="none">
              <a:solidFill>
                <a:schemeClr val="dk1"/>
              </a:solidFill>
              <a:latin typeface="Calibri"/>
              <a:ea typeface="Calibri"/>
              <a:cs typeface="Calibri"/>
              <a:sym typeface="Calibri"/>
            </a:endParaRPr>
          </a:p>
        </p:txBody>
      </p:sp>
      <p:sp>
        <p:nvSpPr>
          <p:cNvPr id="394" name="Google Shape;394;g34519fc2d75_0_12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g34519fc2d75_0_130"/>
          <p:cNvSpPr/>
          <p:nvPr/>
        </p:nvSpPr>
        <p:spPr>
          <a:xfrm rot="10800000" flipH="1">
            <a:off x="-1372200" y="-6788098"/>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1" name="Google Shape;401;g34519fc2d75_0_130"/>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2" name="Google Shape;402;g34519fc2d75_0_130"/>
          <p:cNvSpPr txBox="1"/>
          <p:nvPr/>
        </p:nvSpPr>
        <p:spPr>
          <a:xfrm>
            <a:off x="883650" y="2005814"/>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Building an Adaptive Mindset  and Resilience</a:t>
            </a:r>
            <a:endParaRPr sz="5000" b="1" i="0" u="none" strike="noStrike" cap="none">
              <a:solidFill>
                <a:schemeClr val="dk1"/>
              </a:solidFill>
              <a:latin typeface="Calibri"/>
              <a:ea typeface="Calibri"/>
              <a:cs typeface="Calibri"/>
              <a:sym typeface="Calibri"/>
            </a:endParaRPr>
          </a:p>
        </p:txBody>
      </p:sp>
      <p:sp>
        <p:nvSpPr>
          <p:cNvPr id="403" name="Google Shape;403;g34519fc2d75_0_130"/>
          <p:cNvSpPr txBox="1"/>
          <p:nvPr/>
        </p:nvSpPr>
        <p:spPr>
          <a:xfrm>
            <a:off x="699125" y="3608250"/>
            <a:ext cx="13254600" cy="517060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Building Resilience: Practical Strategies</a:t>
            </a:r>
            <a:endParaRPr sz="3000" b="1"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Understanding Reactions</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Clear Communication</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Co-Creating Change</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Strengthening Resilience</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From Insight to Action</a:t>
            </a:r>
            <a:endParaRPr sz="3000" b="0" i="0" u="none" strike="noStrike" cap="none">
              <a:solidFill>
                <a:schemeClr val="dk1"/>
              </a:solidFill>
              <a:latin typeface="Calibri"/>
              <a:ea typeface="Calibri"/>
              <a:cs typeface="Calibri"/>
              <a:sym typeface="Calibri"/>
            </a:endParaRPr>
          </a:p>
        </p:txBody>
      </p:sp>
      <p:sp>
        <p:nvSpPr>
          <p:cNvPr id="404" name="Google Shape;404;g34519fc2d75_0_130"/>
          <p:cNvSpPr txBox="1"/>
          <p:nvPr/>
        </p:nvSpPr>
        <p:spPr>
          <a:xfrm>
            <a:off x="8237200" y="3699100"/>
            <a:ext cx="10791600" cy="3477835"/>
          </a:xfrm>
          <a:prstGeom prst="rect">
            <a:avLst/>
          </a:prstGeom>
          <a:noFill/>
          <a:ln>
            <a:noFill/>
          </a:ln>
        </p:spPr>
        <p:txBody>
          <a:bodyPr spcFirstLastPara="1" wrap="square" lIns="91425" tIns="45700" rIns="91425" bIns="45700" anchor="t" anchorCtr="0">
            <a:spAutoFit/>
          </a:bodyPr>
          <a:lstStyle/>
          <a:p>
            <a:pPr marL="914400" marR="0" lvl="0" indent="0" algn="just" rtl="0">
              <a:lnSpc>
                <a:spcPct val="150000"/>
              </a:lnSpc>
              <a:spcBef>
                <a:spcPts val="120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Personal and Collective Resilience</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Self-Care</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Learning from Setbacks</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Collective Support</a:t>
            </a:r>
            <a:endParaRPr sz="3000" b="0" i="0" u="none" strike="noStrike" cap="none">
              <a:solidFill>
                <a:schemeClr val="dk1"/>
              </a:solidFill>
              <a:latin typeface="Calibri"/>
              <a:ea typeface="Calibri"/>
              <a:cs typeface="Calibri"/>
              <a:sym typeface="Calibri"/>
            </a:endParaRPr>
          </a:p>
        </p:txBody>
      </p:sp>
      <p:sp>
        <p:nvSpPr>
          <p:cNvPr id="405" name="Google Shape;405;g34519fc2d75_0_13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0"/>
        <p:cNvGrpSpPr/>
        <p:nvPr/>
      </p:nvGrpSpPr>
      <p:grpSpPr>
        <a:xfrm>
          <a:off x="0" y="0"/>
          <a:ext cx="0" cy="0"/>
          <a:chOff x="0" y="0"/>
          <a:chExt cx="0" cy="0"/>
        </a:xfrm>
      </p:grpSpPr>
      <p:sp>
        <p:nvSpPr>
          <p:cNvPr id="411" name="Google Shape;411;g34519fc2d75_0_90"/>
          <p:cNvSpPr txBox="1"/>
          <p:nvPr/>
        </p:nvSpPr>
        <p:spPr>
          <a:xfrm>
            <a:off x="13601500" y="3881825"/>
            <a:ext cx="3921900" cy="3678900"/>
          </a:xfrm>
          <a:prstGeom prst="rect">
            <a:avLst/>
          </a:prstGeom>
          <a:noFill/>
          <a:ln>
            <a:noFill/>
          </a:ln>
        </p:spPr>
        <p:txBody>
          <a:bodyPr spcFirstLastPara="1" wrap="square" lIns="91425" tIns="45700" rIns="91425" bIns="45700" anchor="ctr" anchorCtr="0">
            <a:normAutofit fontScale="85000" lnSpcReduction="20000"/>
          </a:bodyPr>
          <a:lstStyle/>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Lesson 4: Modeling Lifelong Learning and the Cross-Cutting Nature of Soft Skills</a:t>
            </a:r>
            <a:endParaRPr sz="1400" b="0" i="0" u="none" strike="noStrike" cap="none">
              <a:solidFill>
                <a:srgbClr val="000000"/>
              </a:solidFill>
              <a:latin typeface="Arial"/>
              <a:ea typeface="Arial"/>
              <a:cs typeface="Arial"/>
              <a:sym typeface="Arial"/>
            </a:endParaRPr>
          </a:p>
        </p:txBody>
      </p:sp>
      <p:sp>
        <p:nvSpPr>
          <p:cNvPr id="412" name="Google Shape;412;g34519fc2d75_0_9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33</a:t>
            </a:fld>
            <a:endParaRPr/>
          </a:p>
        </p:txBody>
      </p:sp>
      <p:pic>
        <p:nvPicPr>
          <p:cNvPr id="413" name="Google Shape;413;g34519fc2d75_0_90" title="Screenshot 2025-08-11 123111.png"/>
          <p:cNvPicPr preferRelativeResize="0"/>
          <p:nvPr/>
        </p:nvPicPr>
        <p:blipFill rotWithShape="1">
          <a:blip r:embed="rId3">
            <a:alphaModFix/>
          </a:blip>
          <a:srcRect/>
          <a:stretch/>
        </p:blipFill>
        <p:spPr>
          <a:xfrm>
            <a:off x="-2580175" y="-378500"/>
            <a:ext cx="15755831" cy="106655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56019-F4C3-EAD2-5D8A-24F6018E2D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2581A2D-659F-1499-DCB8-888F7B6B4904}"/>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42777F64-3610-7EEE-266B-4914448E3039}"/>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9ACC6441-C6C3-F249-021B-EBB3C6EB5087}"/>
              </a:ext>
            </a:extLst>
          </p:cNvPr>
          <p:cNvSpPr txBox="1"/>
          <p:nvPr/>
        </p:nvSpPr>
        <p:spPr>
          <a:xfrm>
            <a:off x="2273967" y="4990000"/>
            <a:ext cx="15051505" cy="3548279"/>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Trainer Preparation - Beyond the Room: Enabling Soft Skills Application and Lifelong Learning</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Developing a Growth Mindset for Lifelong Learning: Tools and Approaches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Understanding the Transversality of Soft Skills and Their Future Evolution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44463C9-1A61-84CA-D038-A07667AAC0D9}"/>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Topics of Lesson 4</a:t>
            </a:r>
          </a:p>
        </p:txBody>
      </p:sp>
    </p:spTree>
    <p:extLst>
      <p:ext uri="{BB962C8B-B14F-4D97-AF65-F5344CB8AC3E}">
        <p14:creationId xmlns:p14="http://schemas.microsoft.com/office/powerpoint/2010/main" val="2855941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g34519fc2d75_0_96"/>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lvl="0">
              <a:buSzPts val="5000"/>
            </a:pPr>
            <a:r>
              <a:rPr lang="en-US" sz="5000" b="1" dirty="0">
                <a:solidFill>
                  <a:schemeClr val="dk1"/>
                </a:solidFill>
                <a:latin typeface="Calibri"/>
                <a:ea typeface="Calibri"/>
                <a:cs typeface="Calibri"/>
              </a:rPr>
              <a:t>Enabling Soft Skills Application and Lifelong Learning</a:t>
            </a:r>
          </a:p>
        </p:txBody>
      </p:sp>
      <p:sp>
        <p:nvSpPr>
          <p:cNvPr id="423" name="Google Shape;423;g34519fc2d75_0_9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35</a:t>
            </a:fld>
            <a:endParaRPr/>
          </a:p>
        </p:txBody>
      </p:sp>
      <p:sp>
        <p:nvSpPr>
          <p:cNvPr id="5" name="TextBox 4">
            <a:extLst>
              <a:ext uri="{FF2B5EF4-FFF2-40B4-BE49-F238E27FC236}">
                <a16:creationId xmlns:a16="http://schemas.microsoft.com/office/drawing/2014/main" id="{89AEEA97-905D-E8CA-A3BE-686F9B8C47CA}"/>
              </a:ext>
            </a:extLst>
          </p:cNvPr>
          <p:cNvSpPr txBox="1"/>
          <p:nvPr/>
        </p:nvSpPr>
        <p:spPr>
          <a:xfrm>
            <a:off x="844699" y="3541111"/>
            <a:ext cx="12594853" cy="5201424"/>
          </a:xfrm>
          <a:prstGeom prst="rect">
            <a:avLst/>
          </a:prstGeom>
          <a:noFill/>
        </p:spPr>
        <p:txBody>
          <a:bodyPr wrap="square">
            <a:spAutoFit/>
          </a:bodyPr>
          <a:lstStyle/>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Trainer Role</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Facilitators guide learners in transferring soft skills—communication, adaptability, collaboration—into daily professional contexts.</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Key Strategies</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Bridge learning to practice:</a:t>
            </a:r>
            <a:r>
              <a:rPr lang="en-US" sz="2300" dirty="0">
                <a:latin typeface="Calibri" panose="020F0502020204030204" pitchFamily="34" charset="0"/>
                <a:ea typeface="Calibri" panose="020F0502020204030204" pitchFamily="34" charset="0"/>
                <a:cs typeface="Calibri" panose="020F0502020204030204" pitchFamily="34" charset="0"/>
              </a:rPr>
              <a:t> design real-world tasks (e.g., role plays, “Soft Skill Scavenger Hunts”) linking training with creative work.</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Measure impact:</a:t>
            </a:r>
            <a:r>
              <a:rPr lang="en-US" sz="2300" dirty="0">
                <a:latin typeface="Calibri" panose="020F0502020204030204" pitchFamily="34" charset="0"/>
                <a:ea typeface="Calibri" panose="020F0502020204030204" pitchFamily="34" charset="0"/>
                <a:cs typeface="Calibri" panose="020F0502020204030204" pitchFamily="34" charset="0"/>
              </a:rPr>
              <a:t> use before-and-after scenarios, peer feedback, or “Superpower Badges” to track progress and reflection.</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Sustain momentum:</a:t>
            </a:r>
            <a:r>
              <a:rPr lang="en-US" sz="2300" dirty="0">
                <a:latin typeface="Calibri" panose="020F0502020204030204" pitchFamily="34" charset="0"/>
                <a:ea typeface="Calibri" panose="020F0502020204030204" pitchFamily="34" charset="0"/>
                <a:cs typeface="Calibri" panose="020F0502020204030204" pitchFamily="34" charset="0"/>
              </a:rPr>
              <a:t> encourage daily reflection habits, short peer-video exchanges, and creative micro-learning routines.</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Outcome</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Promotes continuous self-awareness, peer learning, and long-term professional growth.</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27A53230-ABC2-D2E7-B9F0-B2A2EEED4CC0}"/>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7776FBBB-BEF1-5E70-9E6F-C2E0FF00BC3A}"/>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259F15E2-3B1F-620D-492B-FC0966C7EE6B}"/>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4000CE53-E892-3777-587C-52FA36F54CEA}"/>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dirty="0">
                <a:solidFill>
                  <a:schemeClr val="dk1"/>
                </a:solidFill>
                <a:latin typeface="Calibri"/>
                <a:ea typeface="Calibri"/>
                <a:cs typeface="Calibri"/>
                <a:sym typeface="Calibri"/>
              </a:rPr>
              <a:t>Developing a Growth Mindset</a:t>
            </a:r>
            <a:endParaRPr sz="5000" b="1" i="0" u="none" strike="noStrike" cap="none" dirty="0">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07CD92ED-5C13-30B5-7223-A6F4DC0E84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36</a:t>
            </a:fld>
            <a:endParaRPr/>
          </a:p>
        </p:txBody>
      </p:sp>
      <p:graphicFrame>
        <p:nvGraphicFramePr>
          <p:cNvPr id="3" name="Πίνακας 2">
            <a:extLst>
              <a:ext uri="{FF2B5EF4-FFF2-40B4-BE49-F238E27FC236}">
                <a16:creationId xmlns:a16="http://schemas.microsoft.com/office/drawing/2014/main" id="{DA9B2610-6F69-4177-476E-C364EFAE690E}"/>
              </a:ext>
            </a:extLst>
          </p:cNvPr>
          <p:cNvGraphicFramePr>
            <a:graphicFrameLocks noGrp="1"/>
          </p:cNvGraphicFramePr>
          <p:nvPr/>
        </p:nvGraphicFramePr>
        <p:xfrm>
          <a:off x="2505699" y="3419930"/>
          <a:ext cx="11189036" cy="6662086"/>
        </p:xfrm>
        <a:graphic>
          <a:graphicData uri="http://schemas.openxmlformats.org/drawingml/2006/table">
            <a:tbl>
              <a:tblPr/>
              <a:tblGrid>
                <a:gridCol w="1873238">
                  <a:extLst>
                    <a:ext uri="{9D8B030D-6E8A-4147-A177-3AD203B41FA5}">
                      <a16:colId xmlns:a16="http://schemas.microsoft.com/office/drawing/2014/main" val="805740291"/>
                    </a:ext>
                  </a:extLst>
                </a:gridCol>
                <a:gridCol w="4409228">
                  <a:extLst>
                    <a:ext uri="{9D8B030D-6E8A-4147-A177-3AD203B41FA5}">
                      <a16:colId xmlns:a16="http://schemas.microsoft.com/office/drawing/2014/main" val="2239976034"/>
                    </a:ext>
                  </a:extLst>
                </a:gridCol>
                <a:gridCol w="4906570">
                  <a:extLst>
                    <a:ext uri="{9D8B030D-6E8A-4147-A177-3AD203B41FA5}">
                      <a16:colId xmlns:a16="http://schemas.microsoft.com/office/drawing/2014/main" val="218837027"/>
                    </a:ext>
                  </a:extLst>
                </a:gridCol>
              </a:tblGrid>
              <a:tr h="790563">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Aspect </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gn="just">
                        <a:lnSpc>
                          <a:spcPct val="115000"/>
                        </a:lnSpc>
                        <a:spcBef>
                          <a:spcPts val="600"/>
                        </a:spcBef>
                        <a:spcAft>
                          <a:spcPts val="600"/>
                        </a:spcAft>
                        <a:buNone/>
                      </a:pPr>
                      <a:r>
                        <a:rPr lang="en-GB" sz="2200" b="1">
                          <a:solidFill>
                            <a:srgbClr val="F3F3F3"/>
                          </a:solidFill>
                          <a:effectLst/>
                          <a:latin typeface="Calibri" panose="020F0502020204030204" pitchFamily="34" charset="0"/>
                          <a:ea typeface="Calibri" panose="020F0502020204030204" pitchFamily="34" charset="0"/>
                          <a:cs typeface="Calibri" panose="020F0502020204030204" pitchFamily="34" charset="0"/>
                        </a:rPr>
                        <a:t>Growth Mindset</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tc>
                  <a:txBody>
                    <a:bodyPr/>
                    <a:lstStyle/>
                    <a:p>
                      <a:pPr algn="just">
                        <a:lnSpc>
                          <a:spcPct val="115000"/>
                        </a:lnSpc>
                        <a:spcBef>
                          <a:spcPts val="600"/>
                        </a:spcBef>
                        <a:spcAft>
                          <a:spcPts val="600"/>
                        </a:spcAft>
                        <a:buNone/>
                      </a:pPr>
                      <a:r>
                        <a:rPr lang="en-GB" sz="2200" b="1">
                          <a:solidFill>
                            <a:srgbClr val="F3F3F3"/>
                          </a:solidFill>
                          <a:effectLst/>
                          <a:latin typeface="Calibri" panose="020F0502020204030204" pitchFamily="34" charset="0"/>
                          <a:ea typeface="Calibri" panose="020F0502020204030204" pitchFamily="34" charset="0"/>
                          <a:cs typeface="Calibri" panose="020F0502020204030204" pitchFamily="34" charset="0"/>
                        </a:rPr>
                        <a:t> Fixed Mindset</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extLst>
                  <a:ext uri="{0D108BD9-81ED-4DB2-BD59-A6C34878D82A}">
                    <a16:rowId xmlns:a16="http://schemas.microsoft.com/office/drawing/2014/main" val="309147210"/>
                  </a:ext>
                </a:extLst>
              </a:tr>
              <a:tr h="2318788">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Challenge</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Views setbacks as stepping stones</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Adapts strategies</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Maintains persistence</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Avoids difficult tasks</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Gives up quickly</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Sees struggle as limitation</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8409516"/>
                  </a:ext>
                </a:extLst>
              </a:tr>
              <a:tr h="1233947">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Feedback</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Seeks feedback as a tool for improvement, Applies it to refine skills.</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Feels personally attacked by criticism, dismisses or avoids feedback.</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1317105"/>
                  </a:ext>
                </a:extLst>
              </a:tr>
              <a:tr h="2318788">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Success</a:t>
                      </a:r>
                      <a: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t> </a:t>
                      </a:r>
                      <a:b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br>
                      <a: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t>(of Others) </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Sees others’ achievements as inspiration</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Studies them to learn,</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Celebrates peers.</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dirty="0">
                          <a:effectLst/>
                          <a:latin typeface="Calibri" panose="020F0502020204030204" pitchFamily="34" charset="0"/>
                          <a:ea typeface="Calibri" panose="020F0502020204030204" pitchFamily="34" charset="0"/>
                          <a:cs typeface="Calibri" panose="020F0502020204030204" pitchFamily="34" charset="0"/>
                        </a:rPr>
                        <a:t>Feels envious or threatened by others’ success</a:t>
                      </a:r>
                      <a:endParaRPr lang="el-GR" sz="22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dirty="0">
                          <a:effectLst/>
                          <a:latin typeface="Calibri" panose="020F0502020204030204" pitchFamily="34" charset="0"/>
                          <a:ea typeface="Calibri" panose="020F0502020204030204" pitchFamily="34" charset="0"/>
                          <a:cs typeface="Calibri" panose="020F0502020204030204" pitchFamily="34" charset="0"/>
                        </a:rPr>
                        <a:t>Avoids comparison situations.</a:t>
                      </a:r>
                      <a:endParaRPr lang="el-GR"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9858515"/>
                  </a:ext>
                </a:extLst>
              </a:tr>
            </a:tbl>
          </a:graphicData>
        </a:graphic>
      </p:graphicFrame>
    </p:spTree>
    <p:extLst>
      <p:ext uri="{BB962C8B-B14F-4D97-AF65-F5344CB8AC3E}">
        <p14:creationId xmlns:p14="http://schemas.microsoft.com/office/powerpoint/2010/main" val="3001790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1D49F865-3AFA-0888-AA95-40097AAB780C}"/>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32B8320A-75D9-1F2C-5290-26C2C7D94950}"/>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9F176A8D-2E36-6C38-F1C9-790AC01AC56C}"/>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1" name="Google Shape;421;g34519fc2d75_0_96">
            <a:extLst>
              <a:ext uri="{FF2B5EF4-FFF2-40B4-BE49-F238E27FC236}">
                <a16:creationId xmlns:a16="http://schemas.microsoft.com/office/drawing/2014/main" id="{5DDA0192-A062-A3B2-7BB6-F862C1158FEC}"/>
              </a:ext>
            </a:extLst>
          </p:cNvPr>
          <p:cNvSpPr txBox="1"/>
          <p:nvPr/>
        </p:nvSpPr>
        <p:spPr>
          <a:xfrm>
            <a:off x="1087126" y="3364505"/>
            <a:ext cx="9730500" cy="77424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300"/>
              <a:buFont typeface="Arial"/>
              <a:buNone/>
            </a:pPr>
            <a:r>
              <a:rPr lang="en-GB" sz="2300" b="1" i="0" u="none" strike="noStrike" cap="none" dirty="0">
                <a:solidFill>
                  <a:schemeClr val="dk1"/>
                </a:solidFill>
                <a:latin typeface="Calibri"/>
                <a:ea typeface="Calibri"/>
                <a:cs typeface="Calibri"/>
                <a:sym typeface="Calibri"/>
              </a:rPr>
              <a:t>The Transferability and Enduring Value of Soft Skills</a:t>
            </a:r>
            <a:endParaRPr sz="2300" b="1"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OECD Definition: </a:t>
            </a:r>
            <a:r>
              <a:rPr lang="en-GB" sz="2300" b="0" i="0" u="none" strike="noStrike" cap="none" dirty="0">
                <a:solidFill>
                  <a:schemeClr val="dk1"/>
                </a:solidFill>
                <a:latin typeface="Calibri"/>
                <a:ea typeface="Calibri"/>
                <a:cs typeface="Calibri"/>
                <a:sym typeface="Calibri"/>
              </a:rPr>
              <a:t>Abilities to responsibly use knowledge, attitudes, and values to achieve goals, enabling individuals to meet complex demands in any setting.</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Future of Work:</a:t>
            </a:r>
            <a:r>
              <a:rPr lang="en-GB" sz="2300" b="0" i="0" u="none" strike="noStrike" cap="none" dirty="0">
                <a:solidFill>
                  <a:schemeClr val="dk1"/>
                </a:solidFill>
                <a:latin typeface="Calibri"/>
                <a:ea typeface="Calibri"/>
                <a:cs typeface="Calibri"/>
                <a:sym typeface="Calibri"/>
              </a:rPr>
              <a:t> They are qualities AI and machines cannot easily replicate (emotional intelligence, critical judgment) and are crucial for lifelong learning and navigating ambiguity.</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Global Competence:</a:t>
            </a:r>
            <a:r>
              <a:rPr lang="en-GB" sz="2300" b="0" i="0" u="none" strike="noStrike" cap="none" dirty="0">
                <a:solidFill>
                  <a:schemeClr val="dk1"/>
                </a:solidFill>
                <a:latin typeface="Calibri"/>
                <a:ea typeface="Calibri"/>
                <a:cs typeface="Calibri"/>
                <a:sym typeface="Calibri"/>
              </a:rPr>
              <a:t> Promote respectful communication and collaboration across diverse cultures and professional settings.</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"Fusion Skills":</a:t>
            </a:r>
            <a:r>
              <a:rPr lang="en-GB" sz="2300" b="0" i="0" u="none" strike="noStrike" cap="none" dirty="0">
                <a:solidFill>
                  <a:schemeClr val="dk1"/>
                </a:solidFill>
                <a:latin typeface="Calibri"/>
                <a:ea typeface="Calibri"/>
                <a:cs typeface="Calibri"/>
                <a:sym typeface="Calibri"/>
              </a:rPr>
              <a:t> Blend emotional, cognitive, and practical capacities to prepare individuals for future opportunities.</a:t>
            </a:r>
            <a:endParaRPr sz="23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300"/>
              <a:buFont typeface="Arial"/>
              <a:buNone/>
            </a:pPr>
            <a:endParaRPr sz="23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300"/>
              <a:buFont typeface="Arial"/>
              <a:buNone/>
            </a:pPr>
            <a:endParaRPr sz="2300" b="0" i="0" u="none" strike="noStrike" cap="none" dirty="0">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DB815088-AA50-F0C1-7DA8-900DE5086138}"/>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Transversality and Enduring Value of Soft Skills</a:t>
            </a:r>
            <a:endParaRPr sz="5000" b="1" i="0" u="none" strike="noStrike" cap="none">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CC787F8D-3F36-174E-3BF2-4F78506789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37</a:t>
            </a:fld>
            <a:endParaRPr/>
          </a:p>
        </p:txBody>
      </p:sp>
      <p:pic>
        <p:nvPicPr>
          <p:cNvPr id="424" name="Google Shape;424;g34519fc2d75_0_96">
            <a:extLst>
              <a:ext uri="{FF2B5EF4-FFF2-40B4-BE49-F238E27FC236}">
                <a16:creationId xmlns:a16="http://schemas.microsoft.com/office/drawing/2014/main" id="{EB0DFC29-AFE5-67A7-6FE3-B92360F05AF2}"/>
              </a:ext>
            </a:extLst>
          </p:cNvPr>
          <p:cNvPicPr preferRelativeResize="0"/>
          <p:nvPr/>
        </p:nvPicPr>
        <p:blipFill rotWithShape="1">
          <a:blip r:embed="rId5">
            <a:alphaModFix/>
          </a:blip>
          <a:srcRect/>
          <a:stretch/>
        </p:blipFill>
        <p:spPr>
          <a:xfrm>
            <a:off x="11030900" y="3364505"/>
            <a:ext cx="7162150" cy="5942695"/>
          </a:xfrm>
          <a:prstGeom prst="rect">
            <a:avLst/>
          </a:prstGeom>
          <a:noFill/>
          <a:ln>
            <a:noFill/>
          </a:ln>
        </p:spPr>
      </p:pic>
    </p:spTree>
    <p:extLst>
      <p:ext uri="{BB962C8B-B14F-4D97-AF65-F5344CB8AC3E}">
        <p14:creationId xmlns:p14="http://schemas.microsoft.com/office/powerpoint/2010/main" val="7439948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g34519fc2d75_0_104"/>
          <p:cNvSpPr/>
          <p:nvPr/>
        </p:nvSpPr>
        <p:spPr>
          <a:xfrm rot="10800000" flipH="1">
            <a:off x="-1033803" y="-65291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1" name="Google Shape;431;g34519fc2d75_0_104"/>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2" name="Google Shape;432;g34519fc2d75_0_104"/>
          <p:cNvSpPr txBox="1"/>
          <p:nvPr/>
        </p:nvSpPr>
        <p:spPr>
          <a:xfrm>
            <a:off x="1110500" y="4202825"/>
            <a:ext cx="10805400" cy="4787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The 10 Soft Skills of the Future (World Economic Forum):</a:t>
            </a:r>
            <a:endParaRPr sz="3000" b="1"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Analytical thinking</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Resilience, flexibility, and agility</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Leadership and social influence</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Creative thinking</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Motivation and self-awareness</a:t>
            </a:r>
            <a:endParaRPr sz="3000" b="0" i="0" u="none" strike="noStrike" cap="none">
              <a:solidFill>
                <a:schemeClr val="dk1"/>
              </a:solidFill>
              <a:latin typeface="Calibri"/>
              <a:ea typeface="Calibri"/>
              <a:cs typeface="Calibri"/>
              <a:sym typeface="Calibri"/>
            </a:endParaRPr>
          </a:p>
        </p:txBody>
      </p:sp>
      <p:sp>
        <p:nvSpPr>
          <p:cNvPr id="433" name="Google Shape;433;g34519fc2d75_0_104"/>
          <p:cNvSpPr txBox="1"/>
          <p:nvPr/>
        </p:nvSpPr>
        <p:spPr>
          <a:xfrm>
            <a:off x="2713650" y="2822325"/>
            <a:ext cx="128607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Transversality and Enduring Value of Soft Skills</a:t>
            </a:r>
            <a:endParaRPr/>
          </a:p>
        </p:txBody>
      </p:sp>
      <p:sp>
        <p:nvSpPr>
          <p:cNvPr id="434" name="Google Shape;434;g34519fc2d75_0_104"/>
          <p:cNvSpPr txBox="1"/>
          <p:nvPr/>
        </p:nvSpPr>
        <p:spPr>
          <a:xfrm>
            <a:off x="9074250" y="4202825"/>
            <a:ext cx="8023500" cy="4787100"/>
          </a:xfrm>
          <a:prstGeom prst="rect">
            <a:avLst/>
          </a:prstGeom>
          <a:noFill/>
          <a:ln>
            <a:noFill/>
          </a:ln>
        </p:spPr>
        <p:txBody>
          <a:bodyPr spcFirstLastPara="1" wrap="square" lIns="91425" tIns="45700" rIns="91425" bIns="45700" anchor="t" anchorCtr="0">
            <a:spAutoFit/>
          </a:bodyPr>
          <a:lstStyle/>
          <a:p>
            <a:pPr marL="457200" marR="0" lvl="0" indent="0" algn="just" rtl="0">
              <a:lnSpc>
                <a:spcPct val="150000"/>
              </a:lnSpc>
              <a:spcBef>
                <a:spcPts val="1200"/>
              </a:spcBef>
              <a:spcAft>
                <a:spcPts val="0"/>
              </a:spcAft>
              <a:buClr>
                <a:srgbClr val="000000"/>
              </a:buClr>
              <a:buSzPts val="3000"/>
              <a:buFont typeface="Arial"/>
              <a:buNone/>
            </a:pP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Technological literacy</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Empathy and active listening</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Curiosity and lifelong learning</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Talent management</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Service orientation and client focus</a:t>
            </a:r>
            <a:endParaRPr sz="3000" b="0" i="0" u="none" strike="noStrike" cap="none">
              <a:solidFill>
                <a:schemeClr val="dk1"/>
              </a:solidFill>
              <a:latin typeface="Calibri"/>
              <a:ea typeface="Calibri"/>
              <a:cs typeface="Calibri"/>
              <a:sym typeface="Calibri"/>
            </a:endParaRPr>
          </a:p>
        </p:txBody>
      </p:sp>
      <p:sp>
        <p:nvSpPr>
          <p:cNvPr id="435" name="Google Shape;435;g34519fc2d75_0_104"/>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38</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1" name="Google Shape;441;g34519fc2d75_0_11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2" name="Google Shape;442;g34519fc2d75_0_11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3" name="Google Shape;443;g34519fc2d75_0_112"/>
          <p:cNvSpPr txBox="1"/>
          <p:nvPr/>
        </p:nvSpPr>
        <p:spPr>
          <a:xfrm>
            <a:off x="952325" y="4829463"/>
            <a:ext cx="15163800" cy="4256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Soft Skills in Action - 5 Diverse Role Application:</a:t>
            </a:r>
            <a:endParaRPr sz="3500" b="1" i="0" u="none" strike="noStrike" cap="none">
              <a:solidFill>
                <a:schemeClr val="dk1"/>
              </a:solidFill>
              <a:latin typeface="Calibri"/>
              <a:ea typeface="Calibri"/>
              <a:cs typeface="Calibri"/>
              <a:sym typeface="Calibri"/>
            </a:endParaRPr>
          </a:p>
          <a:p>
            <a:pPr marL="622300" marR="0" lvl="0" indent="-590550" algn="just" rtl="0">
              <a:lnSpc>
                <a:spcPct val="115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9"/>
                  </a:ext>
                </a:extLst>
              </a:rPr>
              <a:t>in Adopting Sustainable Practices</a:t>
            </a:r>
            <a:endParaRPr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0"/>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1"/>
                  </a:ext>
                </a:extLst>
              </a:rPr>
              <a:t>in Navigating Technological Evolution</a:t>
            </a:r>
            <a:endParaRPr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2"/>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3"/>
                  </a:ext>
                </a:extLst>
              </a:rPr>
              <a:t>for an Entrepreneurial Mindset</a:t>
            </a:r>
            <a:endParaRPr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4"/>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5"/>
                  </a:ext>
                </a:extLst>
              </a:rPr>
              <a:t>in Cross-Sectoral Work</a:t>
            </a:r>
            <a:endParaRPr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6"/>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7"/>
                  </a:ext>
                </a:extLst>
              </a:rPr>
              <a:t>for Career Development and Mobility</a:t>
            </a:r>
            <a:endParaRPr sz="3000" b="0" i="0" u="none" strike="noStrike" cap="none">
              <a:solidFill>
                <a:schemeClr val="dk1"/>
              </a:solidFill>
              <a:latin typeface="Calibri"/>
              <a:ea typeface="Calibri"/>
              <a:cs typeface="Calibri"/>
              <a:sym typeface="Calibri"/>
            </a:endParaRPr>
          </a:p>
        </p:txBody>
      </p:sp>
      <p:sp>
        <p:nvSpPr>
          <p:cNvPr id="444" name="Google Shape;444;g34519fc2d75_0_112"/>
          <p:cNvSpPr txBox="1"/>
          <p:nvPr/>
        </p:nvSpPr>
        <p:spPr>
          <a:xfrm>
            <a:off x="952325" y="3339300"/>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Transversality and Enduring Value of Soft Skills</a:t>
            </a:r>
            <a:endParaRPr/>
          </a:p>
        </p:txBody>
      </p:sp>
      <p:sp>
        <p:nvSpPr>
          <p:cNvPr id="445" name="Google Shape;445;g34519fc2d75_0_1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39</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People Management Skills</a:t>
            </a:r>
            <a:endParaRPr sz="5000" b="0" i="0" u="none" strike="noStrike" cap="none">
              <a:solidFill>
                <a:schemeClr val="dk1"/>
              </a:solidFill>
              <a:latin typeface="Calibri"/>
              <a:ea typeface="Calibri"/>
              <a:cs typeface="Calibri"/>
              <a:sym typeface="Calibri"/>
            </a:endParaRPr>
          </a:p>
        </p:txBody>
      </p:sp>
      <p:sp>
        <p:nvSpPr>
          <p:cNvPr id="145" name="Google Shape;145;g34519fc2d75_0_0"/>
          <p:cNvSpPr txBox="1"/>
          <p:nvPr/>
        </p:nvSpPr>
        <p:spPr>
          <a:xfrm>
            <a:off x="1176765" y="2176430"/>
            <a:ext cx="16306800" cy="7596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Key Definitions: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Communication </a:t>
            </a:r>
            <a:r>
              <a:rPr lang="en-GB" sz="2500" b="0" i="0" u="none" strike="noStrike" cap="none">
                <a:solidFill>
                  <a:schemeClr val="dk1"/>
                </a:solidFill>
                <a:latin typeface="Calibri"/>
                <a:ea typeface="Calibri"/>
                <a:cs typeface="Calibri"/>
                <a:sym typeface="Calibri"/>
              </a:rPr>
              <a:t>– The skill of expressing ideas clearly, listening actively, and ensuring information flows smoothly across the team. It is crucial for clarifying misunderstandings and maintaining team cohesion.</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Leadership </a:t>
            </a:r>
            <a:r>
              <a:rPr lang="en-GB" sz="2500" b="0" i="0" u="none" strike="noStrike" cap="none">
                <a:solidFill>
                  <a:schemeClr val="dk1"/>
                </a:solidFill>
                <a:latin typeface="Calibri"/>
                <a:ea typeface="Calibri"/>
                <a:cs typeface="Calibri"/>
                <a:sym typeface="Calibri"/>
              </a:rPr>
              <a:t>– The ability to inspire, guide, and make decisions while balancing artistic vision and team well-being. It plays a key role in resolving conflict and refocusing teams during challenges.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Adaptability </a:t>
            </a:r>
            <a:r>
              <a:rPr lang="en-GB" sz="2500" b="0" i="0" u="none" strike="noStrike" cap="none">
                <a:solidFill>
                  <a:schemeClr val="dk1"/>
                </a:solidFill>
                <a:latin typeface="Calibri"/>
                <a:ea typeface="Calibri"/>
                <a:cs typeface="Calibri"/>
                <a:sym typeface="Calibri"/>
              </a:rPr>
              <a:t>– The capacity to adjust quickly to changing schedules, team dynamics, or creative direction. It is essential for maintaining continuity and productivity when facing unexpected disruptions.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Emotional Intelligence</a:t>
            </a:r>
            <a:r>
              <a:rPr lang="en-GB" sz="2500" b="0" i="0" u="none" strike="noStrike" cap="none">
                <a:solidFill>
                  <a:schemeClr val="dk1"/>
                </a:solidFill>
                <a:latin typeface="Calibri"/>
                <a:ea typeface="Calibri"/>
                <a:cs typeface="Calibri"/>
                <a:sym typeface="Calibri"/>
              </a:rPr>
              <a:t> – The awareness and regulation of one’s own emotions while understanding and responding sensitively to others. It supports the creation of an inclusive, supportive team environment.</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Resilience </a:t>
            </a:r>
            <a:r>
              <a:rPr lang="en-GB" sz="2500" b="0" i="0" u="none" strike="noStrike" cap="none">
                <a:solidFill>
                  <a:schemeClr val="dk1"/>
                </a:solidFill>
                <a:latin typeface="Calibri"/>
                <a:ea typeface="Calibri"/>
                <a:cs typeface="Calibri"/>
                <a:sym typeface="Calibri"/>
              </a:rPr>
              <a:t>is what helps us stay grounded when facing setbacks. As a skill, it’s about handling pressure and regaining focus. As a competence, it’s about how we show up for others—staying steady, offering support, and adapting together through challenges.</a:t>
            </a:r>
            <a:endParaRPr sz="2500" b="0" i="0" u="none" strike="noStrike" cap="none">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EFD34-3FF2-1BBC-366B-D28867C7682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F7D86FB-CB59-5296-E80A-23820F46804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3D9001B6-C39E-7002-FB41-ED593915F391}"/>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64B03FE0-46CF-ADAC-1008-2A120CA7AFE7}"/>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C2.A3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D252050F-1C7A-90B1-2949-DF574B439791}"/>
              </a:ext>
            </a:extLst>
          </p:cNvPr>
          <p:cNvSpPr txBox="1"/>
          <p:nvPr/>
        </p:nvSpPr>
        <p:spPr>
          <a:xfrm>
            <a:off x="1828800" y="3948619"/>
            <a:ext cx="15866165" cy="841962"/>
          </a:xfrm>
          <a:prstGeom prst="rect">
            <a:avLst/>
          </a:prstGeom>
          <a:noFill/>
        </p:spPr>
        <p:txBody>
          <a:bodyPr wrap="square">
            <a:spAutoFit/>
          </a:bodyPr>
          <a:lstStyle/>
          <a:p>
            <a:pPr marL="80010">
              <a:lnSpc>
                <a:spcPct val="115000"/>
              </a:lnSpc>
              <a:spcBef>
                <a:spcPts val="600"/>
              </a:spcBef>
              <a:spcAft>
                <a:spcPts val="600"/>
              </a:spcAft>
              <a:buClrTx/>
              <a:defRPr/>
            </a:pPr>
            <a:r>
              <a:rPr lang="en-GB" sz="4500" b="1" kern="1200" dirty="0">
                <a:solidFill>
                  <a:srgbClr val="569938"/>
                </a:solidFill>
                <a:latin typeface="Calibri" panose="020F0502020204030204" pitchFamily="34" charset="0"/>
                <a:cs typeface="+mn-cs"/>
              </a:rPr>
              <a:t>Navigating Your Learning Journey with the “Waze” Metaphor</a:t>
            </a:r>
          </a:p>
        </p:txBody>
      </p:sp>
    </p:spTree>
    <p:extLst>
      <p:ext uri="{BB962C8B-B14F-4D97-AF65-F5344CB8AC3E}">
        <p14:creationId xmlns:p14="http://schemas.microsoft.com/office/powerpoint/2010/main" val="8653220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Chapter 2 Reflection &amp; Key Takeaways</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What are your 2–3 key words from this chapter?</a:t>
            </a:r>
          </a:p>
          <a:p>
            <a:pPr marL="722313" indent="-546100">
              <a:spcBef>
                <a:spcPts val="1200"/>
              </a:spcBef>
              <a:spcAft>
                <a:spcPts val="1200"/>
              </a:spcAft>
              <a:buClr>
                <a:srgbClr val="FF0000"/>
              </a:buClr>
              <a:buFont typeface="Calibri" panose="020F0502020204030204" pitchFamily="34" charset="0"/>
              <a:buChar char="?"/>
            </a:pPr>
            <a:r>
              <a:rPr lang="en-GB" sz="3500" b="1" noProof="0" dirty="0"/>
              <a:t>Why do these stand out for you?</a:t>
            </a:r>
          </a:p>
          <a:p>
            <a:pPr marL="722313" indent="-546100">
              <a:spcBef>
                <a:spcPts val="1200"/>
              </a:spcBef>
              <a:spcAft>
                <a:spcPts val="1200"/>
              </a:spcAft>
              <a:buClr>
                <a:srgbClr val="FF0000"/>
              </a:buClr>
              <a:buFont typeface="Calibri" panose="020F0502020204030204" pitchFamily="34" charset="0"/>
              <a:buChar char="?"/>
            </a:pPr>
            <a:r>
              <a:rPr lang="en-GB" sz="3500" b="1" noProof="0" dirty="0"/>
              <a:t>Share with the group and listen for common threads.</a:t>
            </a:r>
          </a:p>
        </p:txBody>
      </p:sp>
    </p:spTree>
    <p:extLst>
      <p:ext uri="{BB962C8B-B14F-4D97-AF65-F5344CB8AC3E}">
        <p14:creationId xmlns:p14="http://schemas.microsoft.com/office/powerpoint/2010/main" val="21250184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THANK YOU</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Funded by the European Union. Views and opinions expressed are however those of the author(s) only and do not necessarily reflect those of the European Union or he European Education and Culture Executive Agency (EACEA.) Neither the European Union nor EACEA can be held responsible for them.</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Project Number- 101139932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42</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65955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Types of Motivation</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Intrinsic motivation</a:t>
            </a:r>
            <a:r>
              <a:rPr lang="en-GB" sz="2500" b="0" i="0" u="none" strike="noStrike" cap="none">
                <a:solidFill>
                  <a:schemeClr val="dk1"/>
                </a:solidFill>
                <a:latin typeface="Calibri"/>
                <a:ea typeface="Calibri"/>
                <a:cs typeface="Calibri"/>
                <a:sym typeface="Calibri"/>
              </a:rPr>
              <a:t>: comes from within and involves engaging in an activity for its own sake, driven by internal satisfaction, passion, or personal fulfillment. In the performing arts, this includes:</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Love of the craft and creative expression: Enjoying art creation (e.g., Artistic Director, Set Designer) or technical support roles.</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Personal growth: Improving skills, challenging oneself, or trying new techniques.</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Flow experience: Feeling fully immersed and energized during rehearsals or performances.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Extrinsic motivation: </a:t>
            </a:r>
            <a:r>
              <a:rPr lang="en-GB" sz="2500" b="0" i="0" u="none" strike="noStrike" cap="none">
                <a:solidFill>
                  <a:schemeClr val="dk1"/>
                </a:solidFill>
                <a:latin typeface="Calibri"/>
                <a:ea typeface="Calibri"/>
                <a:cs typeface="Calibri"/>
                <a:sym typeface="Calibri"/>
              </a:rPr>
              <a:t>comes from outside and refers to external rewards such as money, recognition, or status.</a:t>
            </a:r>
            <a:endParaRPr sz="2500" b="0" i="0" u="none" strike="noStrike" cap="none">
              <a:solidFill>
                <a:schemeClr val="dk1"/>
              </a:solidFill>
              <a:latin typeface="Calibri"/>
              <a:ea typeface="Calibri"/>
              <a:cs typeface="Calibri"/>
              <a:sym typeface="Calibri"/>
            </a:endParaRPr>
          </a:p>
        </p:txBody>
      </p:sp>
      <p:sp>
        <p:nvSpPr>
          <p:cNvPr id="155" name="Google Shape;155;g34519fc2d75_0_8"/>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Leading &amp; Motivating Performing Arts Teams</a:t>
            </a:r>
            <a:endParaRPr sz="5000" b="1" i="0" u="none" strike="noStrike" cap="none">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74550b718a_1_5"/>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g374550b718a_1_5"/>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4" name="Google Shape;164;g374550b718a_1_5"/>
          <p:cNvSpPr txBox="1"/>
          <p:nvPr/>
        </p:nvSpPr>
        <p:spPr>
          <a:xfrm>
            <a:off x="1321650" y="2673419"/>
            <a:ext cx="15163800" cy="69036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endParaRPr sz="25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rPr>
              <a:t>Shared Purpose</a:t>
            </a:r>
            <a:r>
              <a:rPr lang="en-GB" sz="2500" b="0" i="0" u="none" strike="noStrike" cap="none" dirty="0">
                <a:solidFill>
                  <a:schemeClr val="dk1"/>
                </a:solidFill>
                <a:latin typeface="Calibri"/>
                <a:ea typeface="Calibri"/>
                <a:cs typeface="Calibri"/>
                <a:sym typeface="Calibri"/>
              </a:rPr>
              <a:t>:</a:t>
            </a:r>
            <a:r>
              <a:rPr lang="en-GB" sz="2500" dirty="0">
                <a:solidFill>
                  <a:schemeClr val="dk1"/>
                </a:solidFill>
                <a:latin typeface="Calibri"/>
                <a:ea typeface="Calibri"/>
                <a:cs typeface="Calibri"/>
                <a:sym typeface="Calibri"/>
              </a:rPr>
              <a:t> the foundation of effective collaboration. Understanding how to define roles, manage multidisciplinary teams, and lead both short-term projects and long-term initiatives is essential for success.</a:t>
            </a:r>
            <a:endParaRPr dirty="0"/>
          </a:p>
          <a:p>
            <a:pPr marL="0" marR="0" lvl="0" indent="0" algn="just" rtl="0">
              <a:lnSpc>
                <a:spcPct val="150000"/>
              </a:lnSpc>
              <a:spcBef>
                <a:spcPts val="1200"/>
              </a:spcBef>
              <a:spcAft>
                <a:spcPts val="0"/>
              </a:spcAft>
              <a:buClr>
                <a:srgbClr val="000000"/>
              </a:buClr>
              <a:buSzPts val="2500"/>
              <a:buFont typeface="Arial"/>
              <a:buNone/>
            </a:pPr>
            <a:endParaRPr sz="2500" b="1"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Team Dynamics</a:t>
            </a:r>
            <a:endParaRPr sz="1400" b="1" i="0" u="none" strike="noStrike" cap="none" dirty="0">
              <a:solidFill>
                <a:srgbClr val="000000"/>
              </a:solidFill>
              <a:latin typeface="Arial"/>
              <a:ea typeface="Arial"/>
              <a:cs typeface="Arial"/>
              <a:sym typeface="Arial"/>
            </a:endParaRPr>
          </a:p>
          <a:p>
            <a:pPr marL="914400" marR="0" lvl="1" indent="-387350" algn="just" rtl="0">
              <a:lnSpc>
                <a:spcPct val="150000"/>
              </a:lnSpc>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Unique aspect of PA context: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High pressure</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Temporality</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Creativity</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Emotional labour</a:t>
            </a:r>
            <a:endParaRPr sz="2500" b="0" i="0" u="none" strike="noStrike" cap="none" dirty="0">
              <a:solidFill>
                <a:schemeClr val="dk1"/>
              </a:solidFill>
              <a:latin typeface="Calibri"/>
              <a:ea typeface="Calibri"/>
              <a:cs typeface="Calibri"/>
              <a:sym typeface="Calibri"/>
            </a:endParaRPr>
          </a:p>
        </p:txBody>
      </p:sp>
      <p:sp>
        <p:nvSpPr>
          <p:cNvPr id="165" name="Google Shape;165;g374550b718a_1_5"/>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Leading &amp; Motivating Performing Arts Teams</a:t>
            </a:r>
            <a:endParaRPr/>
          </a:p>
        </p:txBody>
      </p:sp>
      <p:sp>
        <p:nvSpPr>
          <p:cNvPr id="166" name="Google Shape;166;g374550b718a_1_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a:t>
            </a:fld>
            <a:endParaRPr/>
          </a:p>
        </p:txBody>
      </p:sp>
      <p:sp>
        <p:nvSpPr>
          <p:cNvPr id="167" name="Google Shape;167;g374550b718a_1_5"/>
          <p:cNvSpPr txBox="1"/>
          <p:nvPr/>
        </p:nvSpPr>
        <p:spPr>
          <a:xfrm>
            <a:off x="6881275" y="5433675"/>
            <a:ext cx="4912800" cy="3401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Roles</a:t>
            </a:r>
            <a:endParaRPr sz="2500" b="1" i="0" u="none" strike="noStrike" cap="none" dirty="0">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Risks of Poor Role Clarity</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Conflicts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Overlapping roles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Accountability gaps</a:t>
            </a:r>
            <a:endParaRPr sz="2500" b="0" i="0" u="none" strike="noStrike" cap="none" dirty="0">
              <a:solidFill>
                <a:schemeClr val="dk1"/>
              </a:solidFill>
              <a:latin typeface="Calibri"/>
              <a:ea typeface="Calibri"/>
              <a:cs typeface="Calibri"/>
              <a:sym typeface="Calibri"/>
            </a:endParaRPr>
          </a:p>
        </p:txBody>
      </p:sp>
      <p:sp>
        <p:nvSpPr>
          <p:cNvPr id="168" name="Google Shape;168;g374550b718a_1_5"/>
          <p:cNvSpPr txBox="1"/>
          <p:nvPr/>
        </p:nvSpPr>
        <p:spPr>
          <a:xfrm>
            <a:off x="12216950" y="5433675"/>
            <a:ext cx="5360100" cy="2940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Diversity</a:t>
            </a:r>
            <a:r>
              <a:rPr lang="en-GB" sz="2500" b="1" i="0" u="none" strike="noStrike" cap="none" dirty="0">
                <a:solidFill>
                  <a:schemeClr val="dk1"/>
                </a:solidFill>
                <a:latin typeface="Calibri"/>
                <a:ea typeface="Calibri"/>
                <a:cs typeface="Calibri"/>
                <a:sym typeface="Calibri"/>
              </a:rPr>
              <a:t> and Talent</a:t>
            </a:r>
            <a:endParaRPr sz="2500" b="1" i="0" u="none" strike="noStrike" cap="none" dirty="0">
              <a:solidFill>
                <a:schemeClr val="dk1"/>
              </a:solidFill>
              <a:latin typeface="Calibri"/>
              <a:ea typeface="Calibri"/>
              <a:cs typeface="Calibri"/>
              <a:sym typeface="Calibri"/>
            </a:endParaRPr>
          </a:p>
          <a:p>
            <a:pPr marL="914400" marR="0" lvl="1" indent="-387350" algn="l" rtl="0">
              <a:lnSpc>
                <a:spcPct val="150000"/>
              </a:lnSpc>
              <a:spcBef>
                <a:spcPts val="1200"/>
              </a:spcBef>
              <a:spcAft>
                <a:spcPts val="0"/>
              </a:spcAft>
              <a:buClr>
                <a:schemeClr val="dk1"/>
              </a:buClr>
              <a:buSzPts val="2500"/>
              <a:buFont typeface="Calibri"/>
              <a:buAutoNum type="alphaLcPeriod"/>
            </a:pPr>
            <a:r>
              <a:rPr lang="en-GB" sz="2500" b="0" i="0" u="none" strike="noStrike" cap="none" dirty="0">
                <a:solidFill>
                  <a:schemeClr val="dk1"/>
                </a:solidFill>
                <a:latin typeface="Calibri"/>
                <a:ea typeface="Calibri"/>
                <a:cs typeface="Calibri"/>
                <a:sym typeface="Calibri"/>
              </a:rPr>
              <a:t>Managing Multi-Disciplinary Teams </a:t>
            </a:r>
            <a:endParaRPr sz="2500" b="0" i="0" u="none" strike="noStrike" cap="none" dirty="0">
              <a:solidFill>
                <a:schemeClr val="dk1"/>
              </a:solidFill>
              <a:latin typeface="Calibri"/>
              <a:ea typeface="Calibri"/>
              <a:cs typeface="Calibri"/>
              <a:sym typeface="Calibri"/>
            </a:endParaRPr>
          </a:p>
          <a:p>
            <a:pPr marL="914400" marR="0" lvl="1" indent="-387350" algn="l" rtl="0">
              <a:lnSpc>
                <a:spcPct val="150000"/>
              </a:lnSpc>
              <a:spcBef>
                <a:spcPts val="0"/>
              </a:spcBef>
              <a:spcAft>
                <a:spcPts val="0"/>
              </a:spcAft>
              <a:buClr>
                <a:schemeClr val="dk1"/>
              </a:buClr>
              <a:buSzPts val="2500"/>
              <a:buFont typeface="Calibri"/>
              <a:buAutoNum type="alphaLcPeriod"/>
            </a:pPr>
            <a:r>
              <a:rPr lang="en-GB" sz="2500" b="0" i="0" u="none" strike="noStrike" cap="none" dirty="0">
                <a:solidFill>
                  <a:schemeClr val="dk1"/>
                </a:solidFill>
                <a:latin typeface="Calibri"/>
                <a:ea typeface="Calibri"/>
                <a:cs typeface="Calibri"/>
                <a:sym typeface="Calibri"/>
              </a:rPr>
              <a:t>Working with External Collaborators</a:t>
            </a:r>
            <a:endParaRPr sz="25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34519fc2d75_0_222"/>
          <p:cNvSpPr/>
          <p:nvPr/>
        </p:nvSpPr>
        <p:spPr>
          <a:xfrm rot="10800000" flipH="1">
            <a:off x="-1065053" y="-58517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5" name="Google Shape;175;g34519fc2d75_0_22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76" name="Google Shape;176;g34519fc2d75_0_222" title="Screenshot 2025-08-08 103600.png"/>
          <p:cNvPicPr preferRelativeResize="0"/>
          <p:nvPr/>
        </p:nvPicPr>
        <p:blipFill rotWithShape="1">
          <a:blip r:embed="rId5">
            <a:alphaModFix/>
          </a:blip>
          <a:srcRect/>
          <a:stretch/>
        </p:blipFill>
        <p:spPr>
          <a:xfrm>
            <a:off x="1126138" y="441925"/>
            <a:ext cx="16035724" cy="9549199"/>
          </a:xfrm>
          <a:prstGeom prst="rect">
            <a:avLst/>
          </a:prstGeom>
          <a:noFill/>
          <a:ln>
            <a:noFill/>
          </a:ln>
        </p:spPr>
      </p:pic>
      <p:sp>
        <p:nvSpPr>
          <p:cNvPr id="177" name="Google Shape;177;g34519fc2d75_0_22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Applying the RACI Model in Performing Arts Teamwork</a:t>
            </a:r>
          </a:p>
        </p:txBody>
      </p:sp>
      <p:sp>
        <p:nvSpPr>
          <p:cNvPr id="6" name="TextBox 5">
            <a:extLst>
              <a:ext uri="{FF2B5EF4-FFF2-40B4-BE49-F238E27FC236}">
                <a16:creationId xmlns:a16="http://schemas.microsoft.com/office/drawing/2014/main" id="{0AEE467D-8010-7AE0-2EF5-D2A4F9229170}"/>
              </a:ext>
            </a:extLst>
          </p:cNvPr>
          <p:cNvSpPr txBox="1"/>
          <p:nvPr/>
        </p:nvSpPr>
        <p:spPr>
          <a:xfrm>
            <a:off x="4261853" y="5250278"/>
            <a:ext cx="12823370" cy="3046988"/>
          </a:xfrm>
          <a:prstGeom prst="rect">
            <a:avLst/>
          </a:prstGeom>
          <a:noFill/>
        </p:spPr>
        <p:txBody>
          <a:bodyPr wrap="square">
            <a:spAutoFit/>
          </a:bodyPr>
          <a:lstStyle/>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What were the discoveries or difficulties when trying to define R, A, C, and I for each role?</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Were there any surprises in who you marked as "Accountable" (A) or "Responsible" (R)?</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Do you feel this division of roles using RACI is realistic in your daily performing arts practice? Why or why not?</a:t>
            </a:r>
          </a:p>
        </p:txBody>
      </p:sp>
    </p:spTree>
    <p:extLst>
      <p:ext uri="{BB962C8B-B14F-4D97-AF65-F5344CB8AC3E}">
        <p14:creationId xmlns:p14="http://schemas.microsoft.com/office/powerpoint/2010/main" val="614232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4519fc2d75_0_16"/>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4" name="Google Shape;184;g34519fc2d75_0_1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5" name="Google Shape;185;g34519fc2d75_0_16"/>
          <p:cNvSpPr txBox="1"/>
          <p:nvPr/>
        </p:nvSpPr>
        <p:spPr>
          <a:xfrm>
            <a:off x="952325" y="3339300"/>
            <a:ext cx="155832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Holding Teams Together: Essential Principles for Trust, Communication, and Cohesion</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graphicFrame>
        <p:nvGraphicFramePr>
          <p:cNvPr id="186" name="Google Shape;186;g34519fc2d75_0_16"/>
          <p:cNvGraphicFramePr/>
          <p:nvPr>
            <p:extLst>
              <p:ext uri="{D42A27DB-BD31-4B8C-83A1-F6EECF244321}">
                <p14:modId xmlns:p14="http://schemas.microsoft.com/office/powerpoint/2010/main" val="3482966238"/>
              </p:ext>
            </p:extLst>
          </p:nvPr>
        </p:nvGraphicFramePr>
        <p:xfrm>
          <a:off x="2590938" y="5226725"/>
          <a:ext cx="13106125" cy="4460600"/>
        </p:xfrm>
        <a:graphic>
          <a:graphicData uri="http://schemas.openxmlformats.org/drawingml/2006/table">
            <a:tbl>
              <a:tblPr>
                <a:noFill/>
                <a:tableStyleId>{C8E4061D-F996-4E52-8B39-2384F2AE1984}</a:tableStyleId>
              </a:tblPr>
              <a:tblGrid>
                <a:gridCol w="4119675">
                  <a:extLst>
                    <a:ext uri="{9D8B030D-6E8A-4147-A177-3AD203B41FA5}">
                      <a16:colId xmlns:a16="http://schemas.microsoft.com/office/drawing/2014/main" val="20000"/>
                    </a:ext>
                  </a:extLst>
                </a:gridCol>
                <a:gridCol w="4077000">
                  <a:extLst>
                    <a:ext uri="{9D8B030D-6E8A-4147-A177-3AD203B41FA5}">
                      <a16:colId xmlns:a16="http://schemas.microsoft.com/office/drawing/2014/main" val="20001"/>
                    </a:ext>
                  </a:extLst>
                </a:gridCol>
                <a:gridCol w="4909450">
                  <a:extLst>
                    <a:ext uri="{9D8B030D-6E8A-4147-A177-3AD203B41FA5}">
                      <a16:colId xmlns:a16="http://schemas.microsoft.com/office/drawing/2014/main" val="20002"/>
                    </a:ext>
                  </a:extLst>
                </a:gridCol>
              </a:tblGrid>
              <a:tr h="1121100">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Key Principles</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Team Rituals</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Inclusion Practices</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3339500">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Psychological Safety</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Transparency</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Feedback Loops</a:t>
                      </a:r>
                      <a:endParaRPr sz="30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Regular check-ins</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Reflections</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Informal social bonding</a:t>
                      </a:r>
                      <a:endParaRPr sz="30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Language support</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Accessibility</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Cultural sensitivities</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87" name="Google Shape;187;g34519fc2d75_0_1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76D2898-D1AF-4843-8A24-C1F4DA3A7772}"/>
</file>

<file path=customXml/itemProps2.xml><?xml version="1.0" encoding="utf-8"?>
<ds:datastoreItem xmlns:ds="http://schemas.openxmlformats.org/officeDocument/2006/customXml" ds:itemID="{895B75BF-B4F6-4403-BE58-93D2DE31B063}"/>
</file>

<file path=customXml/itemProps3.xml><?xml version="1.0" encoding="utf-8"?>
<ds:datastoreItem xmlns:ds="http://schemas.openxmlformats.org/officeDocument/2006/customXml" ds:itemID="{A8908EAD-B000-4126-9816-77FE95C7699D}"/>
</file>

<file path=docProps/app.xml><?xml version="1.0" encoding="utf-8"?>
<Properties xmlns="http://schemas.openxmlformats.org/officeDocument/2006/extended-properties" xmlns:vt="http://schemas.openxmlformats.org/officeDocument/2006/docPropsVTypes">
  <TotalTime>247</TotalTime>
  <Words>9217</Words>
  <Application>Microsoft Office PowerPoint</Application>
  <PresentationFormat>Προσαρμογή</PresentationFormat>
  <Paragraphs>852</Paragraphs>
  <Slides>42</Slides>
  <Notes>42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42</vt:i4>
      </vt:variant>
    </vt:vector>
  </HeadingPairs>
  <TitlesOfParts>
    <vt:vector size="48" baseType="lpstr">
      <vt:lpstr>Aptos</vt:lpstr>
      <vt:lpstr>Arial</vt:lpstr>
      <vt:lpstr>Calibri</vt:lpstr>
      <vt:lpstr>Noto Sans Symbols</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lastModifiedBy>Dimitra Zervaki</cp:lastModifiedBy>
  <cp:revision>7</cp:revision>
  <dcterms:created xsi:type="dcterms:W3CDTF">2006-08-16T00:00:00Z</dcterms:created>
  <dcterms:modified xsi:type="dcterms:W3CDTF">2025-10-24T19:11:24Z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